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73" r:id="rId5"/>
    <p:sldMasterId id="2147483685" r:id="rId6"/>
    <p:sldMasterId id="2147483698" r:id="rId7"/>
    <p:sldMasterId id="2147483711" r:id="rId8"/>
    <p:sldMasterId id="2147483724" r:id="rId9"/>
  </p:sldMasterIdLst>
  <p:notesMasterIdLst>
    <p:notesMasterId r:id="rId32"/>
  </p:notesMasterIdLst>
  <p:handoutMasterIdLst>
    <p:handoutMasterId r:id="rId33"/>
  </p:handoutMasterIdLst>
  <p:sldIdLst>
    <p:sldId id="401" r:id="rId10"/>
    <p:sldId id="675" r:id="rId11"/>
    <p:sldId id="671" r:id="rId12"/>
    <p:sldId id="676" r:id="rId13"/>
    <p:sldId id="633" r:id="rId14"/>
    <p:sldId id="637" r:id="rId15"/>
    <p:sldId id="638" r:id="rId16"/>
    <p:sldId id="678" r:id="rId17"/>
    <p:sldId id="679" r:id="rId18"/>
    <p:sldId id="682" r:id="rId19"/>
    <p:sldId id="648" r:id="rId20"/>
    <p:sldId id="680" r:id="rId21"/>
    <p:sldId id="651" r:id="rId22"/>
    <p:sldId id="652" r:id="rId23"/>
    <p:sldId id="653" r:id="rId24"/>
    <p:sldId id="654" r:id="rId25"/>
    <p:sldId id="655" r:id="rId26"/>
    <p:sldId id="681" r:id="rId27"/>
    <p:sldId id="661" r:id="rId28"/>
    <p:sldId id="662" r:id="rId29"/>
    <p:sldId id="664" r:id="rId30"/>
    <p:sldId id="666" r:id="rId31"/>
  </p:sldIdLst>
  <p:sldSz cx="9144000" cy="6858000" type="screen4x3"/>
  <p:notesSz cx="6797675" cy="9926638"/>
  <p:defaultTextStyle>
    <a:defPPr>
      <a:defRPr lang="sl-SI"/>
    </a:defPPr>
    <a:lvl1pPr marL="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9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5"/>
    <a:srgbClr val="000000"/>
    <a:srgbClr val="72A2E6"/>
    <a:srgbClr val="72A2DF"/>
    <a:srgbClr val="72A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7" autoAdjust="0"/>
    <p:restoredTop sz="88571" autoAdjust="0"/>
  </p:normalViewPr>
  <p:slideViewPr>
    <p:cSldViewPr>
      <p:cViewPr varScale="1">
        <p:scale>
          <a:sx n="97" d="100"/>
          <a:sy n="97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jca.kunsek\AppData\Local\Microsoft\Windows\INetCache\Content.Outlook\QJAP6Z18\Graf%20JOLP_do%20vklju&#269;no%2004.03.2019_SL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sl-SI"/>
              <a:t>Število javno objavljenih letnih poročil za leta 2002 do 2018 </a:t>
            </a:r>
          </a:p>
          <a:p>
            <a:pPr algn="ctr">
              <a:defRPr/>
            </a:pPr>
            <a:r>
              <a:rPr lang="sl-SI"/>
              <a:t>(*do vključno JOLP 4. 3. 2019)</a:t>
            </a:r>
          </a:p>
        </c:rich>
      </c:tx>
      <c:layout>
        <c:manualLayout>
          <c:xMode val="edge"/>
          <c:yMode val="edge"/>
          <c:x val="0.24086270064238421"/>
          <c:y val="1.24303182510601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634895925140082E-2"/>
          <c:y val="0.1071785248400836"/>
          <c:w val="0.92234177886144386"/>
          <c:h val="0.64137153372132827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'JOLP graf'!$J$54</c:f>
              <c:strCache>
                <c:ptCount val="1"/>
                <c:pt idx="0">
                  <c:v>Pravne osebe javnega prava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2.9127976056344974E-3"/>
                  <c:y val="-5.5865921787709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7C-4DC3-9D1A-9BD3409D016E}"/>
                </c:ext>
              </c:extLst>
            </c:dLbl>
            <c:dLbl>
              <c:idx val="13"/>
              <c:layout>
                <c:manualLayout>
                  <c:x val="1.41617946004534E-3"/>
                  <c:y val="-3.522677723251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7C-4DC3-9D1A-9BD3409D016E}"/>
                </c:ext>
              </c:extLst>
            </c:dLbl>
            <c:dLbl>
              <c:idx val="14"/>
              <c:layout>
                <c:manualLayout>
                  <c:x val="0"/>
                  <c:y val="-5.2840165848776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7C-4DC3-9D1A-9BD3409D016E}"/>
                </c:ext>
              </c:extLst>
            </c:dLbl>
            <c:dLbl>
              <c:idx val="15"/>
              <c:layout>
                <c:manualLayout>
                  <c:x val="5.6330076863498743E-3"/>
                  <c:y val="-4.9079754601226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7C-4DC3-9D1A-9BD3409D0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graf'!$B$55:$B$71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2018*</c:v>
                </c:pt>
              </c:strCache>
            </c:strRef>
          </c:cat>
          <c:val>
            <c:numRef>
              <c:f>'JOLP graf'!$J$55:$J$71</c:f>
              <c:numCache>
                <c:formatCode>General</c:formatCode>
                <c:ptCount val="17"/>
                <c:pt idx="6" formatCode="#,##0">
                  <c:v>1632</c:v>
                </c:pt>
                <c:pt idx="7" formatCode="#,##0">
                  <c:v>3031</c:v>
                </c:pt>
                <c:pt idx="8" formatCode="#,##0">
                  <c:v>3042</c:v>
                </c:pt>
                <c:pt idx="9" formatCode="#,##0">
                  <c:v>3020</c:v>
                </c:pt>
                <c:pt idx="10" formatCode="#,##0">
                  <c:v>3002</c:v>
                </c:pt>
                <c:pt idx="11" formatCode="#,##0">
                  <c:v>2988</c:v>
                </c:pt>
                <c:pt idx="12" formatCode="#,##0">
                  <c:v>2986</c:v>
                </c:pt>
                <c:pt idx="13" formatCode="#,##0">
                  <c:v>2976</c:v>
                </c:pt>
                <c:pt idx="14" formatCode="#,##0">
                  <c:v>2968</c:v>
                </c:pt>
                <c:pt idx="15" formatCode="#,##0">
                  <c:v>2978</c:v>
                </c:pt>
                <c:pt idx="16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7C-4DC3-9D1A-9BD3409D016E}"/>
            </c:ext>
          </c:extLst>
        </c:ser>
        <c:ser>
          <c:idx val="3"/>
          <c:order val="1"/>
          <c:tx>
            <c:strRef>
              <c:f>'JOLP graf'!$I$54</c:f>
              <c:strCache>
                <c:ptCount val="1"/>
                <c:pt idx="0">
                  <c:v>Samostojni podjetniki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1"/>
              <c:layout>
                <c:manualLayout>
                  <c:x val="7.2819940140862434E-3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7C-4DC3-9D1A-9BD3409D016E}"/>
                </c:ext>
              </c:extLst>
            </c:dLbl>
            <c:dLbl>
              <c:idx val="12"/>
              <c:layout>
                <c:manualLayout>
                  <c:x val="1.41617946004534E-3"/>
                  <c:y val="-2.465874406276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7C-4DC3-9D1A-9BD3409D016E}"/>
                </c:ext>
              </c:extLst>
            </c:dLbl>
            <c:dLbl>
              <c:idx val="13"/>
              <c:layout>
                <c:manualLayout>
                  <c:x val="7.0808973002268044E-3"/>
                  <c:y val="-3.170423819736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7C-4DC3-9D1A-9BD3409D016E}"/>
                </c:ext>
              </c:extLst>
            </c:dLbl>
            <c:dLbl>
              <c:idx val="14"/>
              <c:layout>
                <c:manualLayout>
                  <c:x val="8.4969652500784393E-3"/>
                  <c:y val="-4.227213267902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7C-4DC3-9D1A-9BD3409D016E}"/>
                </c:ext>
              </c:extLst>
            </c:dLbl>
            <c:dLbl>
              <c:idx val="15"/>
              <c:layout>
                <c:manualLayout>
                  <c:x val="2.2532030745399498E-3"/>
                  <c:y val="-5.071574642126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7C-4DC3-9D1A-9BD3409D0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graf'!$B$55:$B$71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2018*</c:v>
                </c:pt>
              </c:strCache>
            </c:strRef>
          </c:cat>
          <c:val>
            <c:numRef>
              <c:f>'JOLP graf'!$I$55:$I$71</c:f>
              <c:numCache>
                <c:formatCode>#,##0</c:formatCode>
                <c:ptCount val="17"/>
                <c:pt idx="0">
                  <c:v>53455</c:v>
                </c:pt>
                <c:pt idx="1">
                  <c:v>53689</c:v>
                </c:pt>
                <c:pt idx="2">
                  <c:v>55621</c:v>
                </c:pt>
                <c:pt idx="3">
                  <c:v>58331</c:v>
                </c:pt>
                <c:pt idx="4">
                  <c:v>60064</c:v>
                </c:pt>
                <c:pt idx="5">
                  <c:v>63261</c:v>
                </c:pt>
                <c:pt idx="6">
                  <c:v>67677</c:v>
                </c:pt>
                <c:pt idx="7">
                  <c:v>70475</c:v>
                </c:pt>
                <c:pt idx="8">
                  <c:v>71725</c:v>
                </c:pt>
                <c:pt idx="9">
                  <c:v>73493</c:v>
                </c:pt>
                <c:pt idx="10">
                  <c:v>72699</c:v>
                </c:pt>
                <c:pt idx="11">
                  <c:v>70228</c:v>
                </c:pt>
                <c:pt idx="12">
                  <c:v>67856</c:v>
                </c:pt>
                <c:pt idx="13">
                  <c:v>62468</c:v>
                </c:pt>
                <c:pt idx="14">
                  <c:v>58710</c:v>
                </c:pt>
                <c:pt idx="15">
                  <c:v>56389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7C-4DC3-9D1A-9BD3409D016E}"/>
            </c:ext>
          </c:extLst>
        </c:ser>
        <c:ser>
          <c:idx val="1"/>
          <c:order val="2"/>
          <c:tx>
            <c:strRef>
              <c:f>'JOLP graf'!$D$54</c:f>
              <c:strCache>
                <c:ptCount val="1"/>
                <c:pt idx="0">
                  <c:v>Gospodarske družbe in zadruge (revidirano letno poročilo)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11"/>
              <c:layout>
                <c:manualLayout>
                  <c:x val="7.2819940140862434E-3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7C-4DC3-9D1A-9BD3409D016E}"/>
                </c:ext>
              </c:extLst>
            </c:dLbl>
            <c:dLbl>
              <c:idx val="12"/>
              <c:layout>
                <c:manualLayout>
                  <c:x val="2.83235892009068E-3"/>
                  <c:y val="-1.0568033169755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7C-4DC3-9D1A-9BD3409D016E}"/>
                </c:ext>
              </c:extLst>
            </c:dLbl>
            <c:dLbl>
              <c:idx val="13"/>
              <c:layout>
                <c:manualLayout>
                  <c:x val="7.0808973002267003E-3"/>
                  <c:y val="-1.4090710893007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7C-4DC3-9D1A-9BD3409D016E}"/>
                </c:ext>
              </c:extLst>
            </c:dLbl>
            <c:dLbl>
              <c:idx val="14"/>
              <c:layout>
                <c:manualLayout>
                  <c:x val="5.664717840181464E-3"/>
                  <c:y val="-1.93747274778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7C-4DC3-9D1A-9BD3409D016E}"/>
                </c:ext>
              </c:extLst>
            </c:dLbl>
            <c:dLbl>
              <c:idx val="15"/>
              <c:layout>
                <c:manualLayout>
                  <c:x val="2.2532030745399498E-3"/>
                  <c:y val="-4.9079754601226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7C-4DC3-9D1A-9BD3409D016E}"/>
                </c:ext>
              </c:extLst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graf'!$B$55:$B$71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2018*</c:v>
                </c:pt>
              </c:strCache>
            </c:strRef>
          </c:cat>
          <c:val>
            <c:numRef>
              <c:f>'JOLP graf'!$D$55:$D$71</c:f>
              <c:numCache>
                <c:formatCode>#,##0</c:formatCode>
                <c:ptCount val="17"/>
                <c:pt idx="0">
                  <c:v>2171</c:v>
                </c:pt>
                <c:pt idx="1">
                  <c:v>2251</c:v>
                </c:pt>
                <c:pt idx="2">
                  <c:v>2024</c:v>
                </c:pt>
                <c:pt idx="3">
                  <c:v>2043</c:v>
                </c:pt>
                <c:pt idx="4">
                  <c:v>2023</c:v>
                </c:pt>
                <c:pt idx="5">
                  <c:v>2161</c:v>
                </c:pt>
                <c:pt idx="6">
                  <c:v>2154</c:v>
                </c:pt>
                <c:pt idx="7">
                  <c:v>1953</c:v>
                </c:pt>
                <c:pt idx="8">
                  <c:v>1888</c:v>
                </c:pt>
                <c:pt idx="9">
                  <c:v>1795</c:v>
                </c:pt>
                <c:pt idx="10">
                  <c:v>1741</c:v>
                </c:pt>
                <c:pt idx="11">
                  <c:v>1706</c:v>
                </c:pt>
                <c:pt idx="12">
                  <c:v>1646</c:v>
                </c:pt>
                <c:pt idx="13">
                  <c:v>1617</c:v>
                </c:pt>
                <c:pt idx="14">
                  <c:v>1587</c:v>
                </c:pt>
                <c:pt idx="15">
                  <c:v>1644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7C-4DC3-9D1A-9BD3409D016E}"/>
            </c:ext>
          </c:extLst>
        </c:ser>
        <c:ser>
          <c:idx val="0"/>
          <c:order val="3"/>
          <c:tx>
            <c:strRef>
              <c:f>'JOLP graf'!$C$54</c:f>
              <c:strCache>
                <c:ptCount val="1"/>
                <c:pt idx="0">
                  <c:v>Gospodarske družbe in zadruge (letno poročilo)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7.2819940140862434E-3"/>
                  <c:y val="-9.3109869646182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7C-4DC3-9D1A-9BD3409D016E}"/>
                </c:ext>
              </c:extLst>
            </c:dLbl>
            <c:dLbl>
              <c:idx val="12"/>
              <c:layout>
                <c:manualLayout>
                  <c:x val="7.0808973002267003E-3"/>
                  <c:y val="-1.937486616598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7C-4DC3-9D1A-9BD3409D016E}"/>
                </c:ext>
              </c:extLst>
            </c:dLbl>
            <c:dLbl>
              <c:idx val="13"/>
              <c:layout>
                <c:manualLayout>
                  <c:x val="1.4161794600454438E-3"/>
                  <c:y val="-4.748930160001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7C-4DC3-9D1A-9BD3409D016E}"/>
                </c:ext>
              </c:extLst>
            </c:dLbl>
            <c:dLbl>
              <c:idx val="14"/>
              <c:layout>
                <c:manualLayout>
                  <c:x val="5.6646063299877593E-3"/>
                  <c:y val="-5.260287051080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7C-4DC3-9D1A-9BD3409D016E}"/>
                </c:ext>
              </c:extLst>
            </c:dLbl>
            <c:dLbl>
              <c:idx val="15"/>
              <c:layout>
                <c:manualLayout>
                  <c:x val="0"/>
                  <c:y val="-5.699318873484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7C-4DC3-9D1A-9BD3409D0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graf'!$B$55:$B$71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2018*</c:v>
                </c:pt>
              </c:strCache>
            </c:strRef>
          </c:cat>
          <c:val>
            <c:numRef>
              <c:f>'JOLP graf'!$C$55:$C$71</c:f>
              <c:numCache>
                <c:formatCode>#,##0</c:formatCode>
                <c:ptCount val="17"/>
                <c:pt idx="0">
                  <c:v>35838</c:v>
                </c:pt>
                <c:pt idx="1">
                  <c:v>37726</c:v>
                </c:pt>
                <c:pt idx="2">
                  <c:v>40471</c:v>
                </c:pt>
                <c:pt idx="3">
                  <c:v>42078</c:v>
                </c:pt>
                <c:pt idx="4">
                  <c:v>44094</c:v>
                </c:pt>
                <c:pt idx="5">
                  <c:v>47393</c:v>
                </c:pt>
                <c:pt idx="6">
                  <c:v>50746</c:v>
                </c:pt>
                <c:pt idx="7">
                  <c:v>52974</c:v>
                </c:pt>
                <c:pt idx="8">
                  <c:v>54877</c:v>
                </c:pt>
                <c:pt idx="9">
                  <c:v>57141</c:v>
                </c:pt>
                <c:pt idx="10">
                  <c:v>59253</c:v>
                </c:pt>
                <c:pt idx="11">
                  <c:v>61216</c:v>
                </c:pt>
                <c:pt idx="12">
                  <c:v>63277</c:v>
                </c:pt>
                <c:pt idx="13">
                  <c:v>64962</c:v>
                </c:pt>
                <c:pt idx="14">
                  <c:v>65191</c:v>
                </c:pt>
                <c:pt idx="15">
                  <c:v>65903</c:v>
                </c:pt>
                <c:pt idx="1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87C-4DC3-9D1A-9BD3409D016E}"/>
            </c:ext>
          </c:extLst>
        </c:ser>
        <c:ser>
          <c:idx val="2"/>
          <c:order val="4"/>
          <c:tx>
            <c:strRef>
              <c:f>'JOLP graf'!$E$54</c:f>
              <c:strCache>
                <c:ptCount val="1"/>
                <c:pt idx="0">
                  <c:v>Gospodarske družbe in zadruge (konsolidirano letno poročilo)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1"/>
              <c:layout>
                <c:manualLayout>
                  <c:x val="5.8255952112689947E-3"/>
                  <c:y val="1.8621973929236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7C-4DC3-9D1A-9BD3409D016E}"/>
                </c:ext>
              </c:extLst>
            </c:dLbl>
            <c:dLbl>
              <c:idx val="12"/>
              <c:layout>
                <c:manualLayout>
                  <c:x val="2.8322474098970798E-3"/>
                  <c:y val="-1.38688099340621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7C-4DC3-9D1A-9BD3409D016E}"/>
                </c:ext>
              </c:extLst>
            </c:dLbl>
            <c:dLbl>
              <c:idx val="13"/>
              <c:layout>
                <c:manualLayout>
                  <c:x val="0"/>
                  <c:y val="3.72377546729568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87C-4DC3-9D1A-9BD3409D016E}"/>
                </c:ext>
              </c:extLst>
            </c:dLbl>
            <c:dLbl>
              <c:idx val="14"/>
              <c:layout>
                <c:manualLayout>
                  <c:x val="4.2485383801360204E-3"/>
                  <c:y val="-1.5728617346219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87C-4DC3-9D1A-9BD3409D016E}"/>
                </c:ext>
              </c:extLst>
            </c:dLbl>
            <c:dLbl>
              <c:idx val="15"/>
              <c:layout>
                <c:manualLayout>
                  <c:x val="7.8862107608898228E-3"/>
                  <c:y val="-1.916648149042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87C-4DC3-9D1A-9BD3409D0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graf'!$B$55:$B$71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2018*</c:v>
                </c:pt>
              </c:strCache>
            </c:strRef>
          </c:cat>
          <c:val>
            <c:numRef>
              <c:f>'JOLP graf'!$E$55:$E$71</c:f>
              <c:numCache>
                <c:formatCode>#,##0</c:formatCode>
                <c:ptCount val="17"/>
                <c:pt idx="0" formatCode="General">
                  <c:v>513</c:v>
                </c:pt>
                <c:pt idx="1">
                  <c:v>542</c:v>
                </c:pt>
                <c:pt idx="2">
                  <c:v>573</c:v>
                </c:pt>
                <c:pt idx="3">
                  <c:v>565</c:v>
                </c:pt>
                <c:pt idx="4">
                  <c:v>570</c:v>
                </c:pt>
                <c:pt idx="5">
                  <c:v>600</c:v>
                </c:pt>
                <c:pt idx="6">
                  <c:v>605</c:v>
                </c:pt>
                <c:pt idx="7">
                  <c:v>592</c:v>
                </c:pt>
                <c:pt idx="8">
                  <c:v>571</c:v>
                </c:pt>
                <c:pt idx="9">
                  <c:v>542</c:v>
                </c:pt>
                <c:pt idx="10">
                  <c:v>520</c:v>
                </c:pt>
                <c:pt idx="11">
                  <c:v>501</c:v>
                </c:pt>
                <c:pt idx="12">
                  <c:v>480</c:v>
                </c:pt>
                <c:pt idx="13">
                  <c:v>459</c:v>
                </c:pt>
                <c:pt idx="14">
                  <c:v>242</c:v>
                </c:pt>
                <c:pt idx="15">
                  <c:v>227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87C-4DC3-9D1A-9BD3409D016E}"/>
            </c:ext>
          </c:extLst>
        </c:ser>
        <c:ser>
          <c:idx val="5"/>
          <c:order val="5"/>
          <c:tx>
            <c:strRef>
              <c:f>'JOLP graf'!$K$54</c:f>
              <c:strCache>
                <c:ptCount val="1"/>
                <c:pt idx="0">
                  <c:v>Društva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-2.4477379599655999E-2"/>
                  <c:y val="3.7243302196930442E-3"/>
                </c:manualLayout>
              </c:layout>
              <c:tx>
                <c:rich>
                  <a:bodyPr/>
                  <a:lstStyle/>
                  <a:p>
                    <a:r>
                      <a:rPr lang="sl-SI"/>
                      <a:t>             </a:t>
                    </a:r>
                    <a:r>
                      <a:rPr lang="en-US"/>
                      <a:t>2</a:t>
                    </a:r>
                    <a:r>
                      <a:rPr lang="sl-SI"/>
                      <a:t>3.026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87C-4DC3-9D1A-9BD3409D016E}"/>
                </c:ext>
              </c:extLst>
            </c:dLbl>
            <c:dLbl>
              <c:idx val="12"/>
              <c:layout>
                <c:manualLayout>
                  <c:x val="-1.1151019370435748E-7"/>
                  <c:y val="-1.232937203138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87C-4DC3-9D1A-9BD3409D016E}"/>
                </c:ext>
              </c:extLst>
            </c:dLbl>
            <c:dLbl>
              <c:idx val="13"/>
              <c:layout>
                <c:manualLayout>
                  <c:x val="-1.4161794600452361E-3"/>
                  <c:y val="-1.4005556400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87C-4DC3-9D1A-9BD3409D016E}"/>
                </c:ext>
              </c:extLst>
            </c:dLbl>
            <c:dLbl>
              <c:idx val="14"/>
              <c:layout>
                <c:manualLayout>
                  <c:x val="5.6646063299877593E-3"/>
                  <c:y val="-1.739634174079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87C-4DC3-9D1A-9BD3409D016E}"/>
                </c:ext>
              </c:extLst>
            </c:dLbl>
            <c:dLbl>
              <c:idx val="15"/>
              <c:layout>
                <c:manualLayout>
                  <c:x val="6.759609223619849E-3"/>
                  <c:y val="-2.236774390931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87C-4DC3-9D1A-9BD3409D0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graf'!$B$55:$B$71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2018*</c:v>
                </c:pt>
              </c:strCache>
            </c:strRef>
          </c:cat>
          <c:val>
            <c:numRef>
              <c:f>'JOLP graf'!$K$55:$K$71</c:f>
              <c:numCache>
                <c:formatCode>General</c:formatCode>
                <c:ptCount val="17"/>
                <c:pt idx="9" formatCode="#,##0">
                  <c:v>21513</c:v>
                </c:pt>
                <c:pt idx="10" formatCode="#,##0">
                  <c:v>21896</c:v>
                </c:pt>
                <c:pt idx="11" formatCode="#,##0">
                  <c:v>22354</c:v>
                </c:pt>
                <c:pt idx="12" formatCode="#,##0">
                  <c:v>22860</c:v>
                </c:pt>
                <c:pt idx="13" formatCode="#,##0">
                  <c:v>23289</c:v>
                </c:pt>
                <c:pt idx="14" formatCode="#,##0">
                  <c:v>23522</c:v>
                </c:pt>
                <c:pt idx="15" formatCode="#,##0">
                  <c:v>23696</c:v>
                </c:pt>
                <c:pt idx="16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87C-4DC3-9D1A-9BD3409D016E}"/>
            </c:ext>
          </c:extLst>
        </c:ser>
        <c:ser>
          <c:idx val="6"/>
          <c:order val="6"/>
          <c:tx>
            <c:strRef>
              <c:f>'JOLP graf'!$L$54</c:f>
              <c:strCache>
                <c:ptCount val="1"/>
                <c:pt idx="0">
                  <c:v>Zasebno pravo (politične stranke)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4.3691964084517461E-3"/>
                  <c:y val="-2.23463687150838E-2"/>
                </c:manualLayout>
              </c:layout>
              <c:tx>
                <c:rich>
                  <a:bodyPr/>
                  <a:lstStyle/>
                  <a:p>
                    <a:r>
                      <a:rPr lang="sl-SI" b="1" i="0" baseline="0"/>
                      <a:t>122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87C-4DC3-9D1A-9BD3409D016E}"/>
                </c:ext>
              </c:extLst>
            </c:dLbl>
            <c:dLbl>
              <c:idx val="11"/>
              <c:layout>
                <c:manualLayout>
                  <c:x val="1.1651190422537989E-2"/>
                  <c:y val="-2.2346368715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87C-4DC3-9D1A-9BD3409D016E}"/>
                </c:ext>
              </c:extLst>
            </c:dLbl>
            <c:dLbl>
              <c:idx val="12"/>
              <c:layout>
                <c:manualLayout>
                  <c:x val="8.4970767602721448E-3"/>
                  <c:y val="-2.626322668403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87C-4DC3-9D1A-9BD3409D016E}"/>
                </c:ext>
              </c:extLst>
            </c:dLbl>
            <c:dLbl>
              <c:idx val="13"/>
              <c:layout>
                <c:manualLayout>
                  <c:x val="5.6647178401813599E-3"/>
                  <c:y val="-2.3137474301095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87C-4DC3-9D1A-9BD3409D016E}"/>
                </c:ext>
              </c:extLst>
            </c:dLbl>
            <c:dLbl>
              <c:idx val="14"/>
              <c:layout>
                <c:manualLayout>
                  <c:x val="6.6716496863988839E-3"/>
                  <c:y val="-2.6862212775550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87C-4DC3-9D1A-9BD3409D016E}"/>
                </c:ext>
              </c:extLst>
            </c:dLbl>
            <c:dLbl>
              <c:idx val="15"/>
              <c:layout>
                <c:manualLayout>
                  <c:x val="3.3798046118099245E-3"/>
                  <c:y val="-4.933906574561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87C-4DC3-9D1A-9BD3409D0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graf'!$B$55:$B$71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2018*</c:v>
                </c:pt>
              </c:strCache>
            </c:strRef>
          </c:cat>
          <c:val>
            <c:numRef>
              <c:f>'JOLP graf'!$L$55:$L$71</c:f>
              <c:numCache>
                <c:formatCode>General</c:formatCode>
                <c:ptCount val="17"/>
                <c:pt idx="11" formatCode="#,##0">
                  <c:v>121</c:v>
                </c:pt>
                <c:pt idx="12" formatCode="#,##0">
                  <c:v>88</c:v>
                </c:pt>
                <c:pt idx="13" formatCode="#,##0">
                  <c:v>83</c:v>
                </c:pt>
                <c:pt idx="14" formatCode="#,##0">
                  <c:v>83</c:v>
                </c:pt>
                <c:pt idx="15" formatCode="#,##0">
                  <c:v>85</c:v>
                </c:pt>
                <c:pt idx="16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D87C-4DC3-9D1A-9BD3409D016E}"/>
            </c:ext>
          </c:extLst>
        </c:ser>
        <c:ser>
          <c:idx val="7"/>
          <c:order val="7"/>
          <c:tx>
            <c:strRef>
              <c:f>'JOLP graf'!$F$54</c:f>
              <c:strCache>
                <c:ptCount val="1"/>
                <c:pt idx="0">
                  <c:v>Gospodarske družbe in zadruge (letno poročilo s preiskanimi računovodskimi izkazi)</c:v>
                </c:pt>
              </c:strCache>
            </c:strRef>
          </c:tx>
          <c:invertIfNegative val="0"/>
          <c:dLbls>
            <c:dLbl>
              <c:idx val="14"/>
              <c:layout>
                <c:manualLayout>
                  <c:x val="3.6347106279034161E-3"/>
                  <c:y val="1.6359918200408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87C-4DC3-9D1A-9BD3409D016E}"/>
                </c:ext>
              </c:extLst>
            </c:dLbl>
            <c:dLbl>
              <c:idx val="15"/>
              <c:layout>
                <c:manualLayout>
                  <c:x val="4.5064061490798996E-3"/>
                  <c:y val="-1.972477980129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87C-4DC3-9D1A-9BD3409D0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'JOLP graf'!$B$55:$B$71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2018*</c:v>
                </c:pt>
              </c:strCache>
            </c:strRef>
          </c:cat>
          <c:val>
            <c:numRef>
              <c:f>'JOLP graf'!$F$55:$F$71</c:f>
              <c:numCache>
                <c:formatCode>General</c:formatCode>
                <c:ptCount val="17"/>
                <c:pt idx="14" formatCode="#,##0">
                  <c:v>55</c:v>
                </c:pt>
                <c:pt idx="15" formatCode="#,##0">
                  <c:v>68</c:v>
                </c:pt>
                <c:pt idx="16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87C-4DC3-9D1A-9BD3409D01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330816"/>
        <c:axId val="135160576"/>
        <c:axId val="0"/>
      </c:bar3DChart>
      <c:catAx>
        <c:axId val="13533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160576"/>
        <c:crosses val="autoZero"/>
        <c:auto val="1"/>
        <c:lblAlgn val="ctr"/>
        <c:lblOffset val="100"/>
        <c:noMultiLvlLbl val="0"/>
      </c:catAx>
      <c:valAx>
        <c:axId val="13516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33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562345542685669"/>
          <c:y val="0.81242477819106973"/>
          <c:w val="0.85953026373593877"/>
          <c:h val="0.157080978374635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sl-S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F7001-B20E-40D1-8DBE-FD3E0192A0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6331DBF-DC5B-4F01-8199-DFAE808D2456}">
      <dgm:prSet phldrT="[besedilo]" custT="1"/>
      <dgm:spPr/>
      <dgm:t>
        <a:bodyPr/>
        <a:lstStyle/>
        <a:p>
          <a:r>
            <a:rPr lang="sl-SI" sz="2000" dirty="0"/>
            <a:t>Domači ali tuji poslovni partnerji</a:t>
          </a:r>
        </a:p>
      </dgm:t>
    </dgm:pt>
    <dgm:pt modelId="{0AE7CE1B-B6C5-4ED9-8186-76DF49A48B31}" type="parTrans" cxnId="{4E8F6CCA-6F30-49F8-9ACE-01B06558D012}">
      <dgm:prSet custT="1"/>
      <dgm:spPr/>
      <dgm:t>
        <a:bodyPr/>
        <a:lstStyle/>
        <a:p>
          <a:endParaRPr lang="sl-SI" sz="2000"/>
        </a:p>
      </dgm:t>
    </dgm:pt>
    <dgm:pt modelId="{08E3D54F-AE61-4A28-B245-9C2986A721B5}" type="sibTrans" cxnId="{4E8F6CCA-6F30-49F8-9ACE-01B06558D012}">
      <dgm:prSet/>
      <dgm:spPr/>
      <dgm:t>
        <a:bodyPr/>
        <a:lstStyle/>
        <a:p>
          <a:endParaRPr lang="sl-SI" sz="2000"/>
        </a:p>
      </dgm:t>
    </dgm:pt>
    <dgm:pt modelId="{B36D044E-5756-47E8-8ECD-1BB864AFB819}">
      <dgm:prSet phldrT="[besedilo]" custT="1"/>
      <dgm:spPr/>
      <dgm:t>
        <a:bodyPr/>
        <a:lstStyle/>
        <a:p>
          <a:r>
            <a:rPr lang="sl-SI" sz="2000" dirty="0"/>
            <a:t>Lastna ali specialistična ocena</a:t>
          </a:r>
        </a:p>
      </dgm:t>
    </dgm:pt>
    <dgm:pt modelId="{EFACCE28-D1E5-4970-8E37-717D680E5422}" type="parTrans" cxnId="{2297F870-F914-4D68-83A2-578CF9F48004}">
      <dgm:prSet custT="1"/>
      <dgm:spPr/>
      <dgm:t>
        <a:bodyPr/>
        <a:lstStyle/>
        <a:p>
          <a:endParaRPr lang="sl-SI" sz="2000"/>
        </a:p>
      </dgm:t>
    </dgm:pt>
    <dgm:pt modelId="{289A3A05-4FD6-45C3-840B-B3A34478F705}" type="sibTrans" cxnId="{2297F870-F914-4D68-83A2-578CF9F48004}">
      <dgm:prSet/>
      <dgm:spPr/>
      <dgm:t>
        <a:bodyPr/>
        <a:lstStyle/>
        <a:p>
          <a:endParaRPr lang="sl-SI" sz="2000"/>
        </a:p>
      </dgm:t>
    </dgm:pt>
    <dgm:pt modelId="{2AB36243-2136-4B1C-AA46-32D5949559C3}">
      <dgm:prSet custT="1"/>
      <dgm:spPr/>
      <dgm:t>
        <a:bodyPr/>
        <a:lstStyle/>
        <a:p>
          <a:r>
            <a:rPr lang="sl-SI" sz="2000" dirty="0"/>
            <a:t>Posamično preverjanje enega poslovnega partnerja ali več</a:t>
          </a:r>
        </a:p>
      </dgm:t>
    </dgm:pt>
    <dgm:pt modelId="{82CC2EDA-B573-4EE5-9893-32320FECEA6D}" type="parTrans" cxnId="{3AD96CFA-1DA3-44B3-9866-D7A6F6F88A30}">
      <dgm:prSet/>
      <dgm:spPr/>
      <dgm:t>
        <a:bodyPr/>
        <a:lstStyle/>
        <a:p>
          <a:endParaRPr lang="sl-SI"/>
        </a:p>
      </dgm:t>
    </dgm:pt>
    <dgm:pt modelId="{DE763991-749D-4219-9259-8ADDD4B77F00}" type="sibTrans" cxnId="{3AD96CFA-1DA3-44B3-9866-D7A6F6F88A30}">
      <dgm:prSet/>
      <dgm:spPr/>
      <dgm:t>
        <a:bodyPr/>
        <a:lstStyle/>
        <a:p>
          <a:endParaRPr lang="sl-SI"/>
        </a:p>
      </dgm:t>
    </dgm:pt>
    <dgm:pt modelId="{36582005-1FA4-4ED6-A35A-679ABC9BBBC6}">
      <dgm:prSet phldrT="[besedilo]" custT="1"/>
      <dgm:spPr/>
      <dgm:t>
        <a:bodyPr/>
        <a:lstStyle/>
        <a:p>
          <a:r>
            <a:rPr lang="sl-SI" sz="2000" dirty="0"/>
            <a:t>Glede na vrsto podatkov</a:t>
          </a:r>
        </a:p>
      </dgm:t>
    </dgm:pt>
    <dgm:pt modelId="{A1D06435-9929-426F-BE35-EFBFEE4FCFCE}" type="sibTrans" cxnId="{96D5E638-F7AB-4D41-BDB6-043F7E79BAD0}">
      <dgm:prSet/>
      <dgm:spPr/>
      <dgm:t>
        <a:bodyPr/>
        <a:lstStyle/>
        <a:p>
          <a:endParaRPr lang="sl-SI" sz="2000"/>
        </a:p>
      </dgm:t>
    </dgm:pt>
    <dgm:pt modelId="{7479C550-7DBF-471B-9BA4-AB24DC362C2B}" type="parTrans" cxnId="{96D5E638-F7AB-4D41-BDB6-043F7E79BAD0}">
      <dgm:prSet custT="1"/>
      <dgm:spPr/>
      <dgm:t>
        <a:bodyPr/>
        <a:lstStyle/>
        <a:p>
          <a:endParaRPr lang="sl-SI" sz="2000"/>
        </a:p>
      </dgm:t>
    </dgm:pt>
    <dgm:pt modelId="{AD5837EA-86D0-483A-A355-712F966DA8F1}">
      <dgm:prSet phldrT="[besedilo]" custT="1"/>
      <dgm:spPr/>
      <dgm:t>
        <a:bodyPr/>
        <a:lstStyle/>
        <a:p>
          <a:r>
            <a:rPr lang="sl-SI" sz="2000" dirty="0"/>
            <a:t>Celovita ocena poslovnih partnerjev</a:t>
          </a:r>
        </a:p>
      </dgm:t>
    </dgm:pt>
    <dgm:pt modelId="{060D3DBD-97E2-4037-A862-9A131DB9E85A}" type="sibTrans" cxnId="{0103C11A-DB9B-4963-AF21-6803A102D5EF}">
      <dgm:prSet/>
      <dgm:spPr/>
      <dgm:t>
        <a:bodyPr/>
        <a:lstStyle/>
        <a:p>
          <a:endParaRPr lang="sl-SI" sz="2000"/>
        </a:p>
      </dgm:t>
    </dgm:pt>
    <dgm:pt modelId="{BD5CD5A6-0214-41B1-B06C-ABFE93D77CD1}" type="parTrans" cxnId="{0103C11A-DB9B-4963-AF21-6803A102D5EF}">
      <dgm:prSet/>
      <dgm:spPr/>
      <dgm:t>
        <a:bodyPr/>
        <a:lstStyle/>
        <a:p>
          <a:endParaRPr lang="sl-SI" sz="2000"/>
        </a:p>
      </dgm:t>
    </dgm:pt>
    <dgm:pt modelId="{32EA11BB-BD23-419E-B6AF-40C1660DC851}" type="pres">
      <dgm:prSet presAssocID="{D40F7001-B20E-40D1-8DBE-FD3E0192A0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545CEF1-669F-4495-80CB-733381FDFA18}" type="pres">
      <dgm:prSet presAssocID="{AD5837EA-86D0-483A-A355-712F966DA8F1}" presName="root1" presStyleCnt="0"/>
      <dgm:spPr/>
    </dgm:pt>
    <dgm:pt modelId="{E9620300-30EB-44FF-95A4-BA105F50DD0F}" type="pres">
      <dgm:prSet presAssocID="{AD5837EA-86D0-483A-A355-712F966DA8F1}" presName="LevelOneTextNode" presStyleLbl="node0" presStyleIdx="0" presStyleCnt="1">
        <dgm:presLayoutVars>
          <dgm:chPref val="3"/>
        </dgm:presLayoutVars>
      </dgm:prSet>
      <dgm:spPr/>
    </dgm:pt>
    <dgm:pt modelId="{259FD97B-C0A8-4D93-9BFC-A604C9072DF9}" type="pres">
      <dgm:prSet presAssocID="{AD5837EA-86D0-483A-A355-712F966DA8F1}" presName="level2hierChild" presStyleCnt="0"/>
      <dgm:spPr/>
    </dgm:pt>
    <dgm:pt modelId="{0268D04B-D05A-49FC-9BB7-52B501E96B13}" type="pres">
      <dgm:prSet presAssocID="{7479C550-7DBF-471B-9BA4-AB24DC362C2B}" presName="conn2-1" presStyleLbl="parChTrans1D2" presStyleIdx="0" presStyleCnt="4"/>
      <dgm:spPr/>
    </dgm:pt>
    <dgm:pt modelId="{4506D704-393C-475C-9644-CEE9D3DC0A54}" type="pres">
      <dgm:prSet presAssocID="{7479C550-7DBF-471B-9BA4-AB24DC362C2B}" presName="connTx" presStyleLbl="parChTrans1D2" presStyleIdx="0" presStyleCnt="4"/>
      <dgm:spPr/>
    </dgm:pt>
    <dgm:pt modelId="{225E641C-DBAB-426E-B919-AB4BD2B3B9EC}" type="pres">
      <dgm:prSet presAssocID="{36582005-1FA4-4ED6-A35A-679ABC9BBBC6}" presName="root2" presStyleCnt="0"/>
      <dgm:spPr/>
    </dgm:pt>
    <dgm:pt modelId="{170E7A48-546A-496C-B8D8-F0050DC232FA}" type="pres">
      <dgm:prSet presAssocID="{36582005-1FA4-4ED6-A35A-679ABC9BBBC6}" presName="LevelTwoTextNode" presStyleLbl="node2" presStyleIdx="0" presStyleCnt="4">
        <dgm:presLayoutVars>
          <dgm:chPref val="3"/>
        </dgm:presLayoutVars>
      </dgm:prSet>
      <dgm:spPr/>
    </dgm:pt>
    <dgm:pt modelId="{CCCCEACC-C6C3-4ABC-983E-9019CEB6611E}" type="pres">
      <dgm:prSet presAssocID="{36582005-1FA4-4ED6-A35A-679ABC9BBBC6}" presName="level3hierChild" presStyleCnt="0"/>
      <dgm:spPr/>
    </dgm:pt>
    <dgm:pt modelId="{9CCA149F-2BF4-4114-964E-16A9DB0E920D}" type="pres">
      <dgm:prSet presAssocID="{0AE7CE1B-B6C5-4ED9-8186-76DF49A48B31}" presName="conn2-1" presStyleLbl="parChTrans1D2" presStyleIdx="1" presStyleCnt="4"/>
      <dgm:spPr/>
    </dgm:pt>
    <dgm:pt modelId="{8632BD57-F489-4F33-85AE-593E6E11CD2F}" type="pres">
      <dgm:prSet presAssocID="{0AE7CE1B-B6C5-4ED9-8186-76DF49A48B31}" presName="connTx" presStyleLbl="parChTrans1D2" presStyleIdx="1" presStyleCnt="4"/>
      <dgm:spPr/>
    </dgm:pt>
    <dgm:pt modelId="{F21D9E72-02FF-4FAD-A742-FD92F33D6712}" type="pres">
      <dgm:prSet presAssocID="{E6331DBF-DC5B-4F01-8199-DFAE808D2456}" presName="root2" presStyleCnt="0"/>
      <dgm:spPr/>
    </dgm:pt>
    <dgm:pt modelId="{8FD86F43-B9D9-4284-B2F2-F514DAA3AEB4}" type="pres">
      <dgm:prSet presAssocID="{E6331DBF-DC5B-4F01-8199-DFAE808D2456}" presName="LevelTwoTextNode" presStyleLbl="node2" presStyleIdx="1" presStyleCnt="4">
        <dgm:presLayoutVars>
          <dgm:chPref val="3"/>
        </dgm:presLayoutVars>
      </dgm:prSet>
      <dgm:spPr/>
    </dgm:pt>
    <dgm:pt modelId="{2CF90013-4003-4038-89F4-3D1FF4FF766A}" type="pres">
      <dgm:prSet presAssocID="{E6331DBF-DC5B-4F01-8199-DFAE808D2456}" presName="level3hierChild" presStyleCnt="0"/>
      <dgm:spPr/>
    </dgm:pt>
    <dgm:pt modelId="{8DF85DB9-9AB5-45AB-90A8-DD853931914F}" type="pres">
      <dgm:prSet presAssocID="{EFACCE28-D1E5-4970-8E37-717D680E5422}" presName="conn2-1" presStyleLbl="parChTrans1D2" presStyleIdx="2" presStyleCnt="4"/>
      <dgm:spPr/>
    </dgm:pt>
    <dgm:pt modelId="{9EAF1AA7-C5A8-4423-A40A-85BC65C6E46A}" type="pres">
      <dgm:prSet presAssocID="{EFACCE28-D1E5-4970-8E37-717D680E5422}" presName="connTx" presStyleLbl="parChTrans1D2" presStyleIdx="2" presStyleCnt="4"/>
      <dgm:spPr/>
    </dgm:pt>
    <dgm:pt modelId="{B0E0B33E-5B18-4E8A-979F-4B8029DF47F2}" type="pres">
      <dgm:prSet presAssocID="{B36D044E-5756-47E8-8ECD-1BB864AFB819}" presName="root2" presStyleCnt="0"/>
      <dgm:spPr/>
    </dgm:pt>
    <dgm:pt modelId="{6E6453AB-4899-4ABD-B3EF-0C51786A1711}" type="pres">
      <dgm:prSet presAssocID="{B36D044E-5756-47E8-8ECD-1BB864AFB819}" presName="LevelTwoTextNode" presStyleLbl="node2" presStyleIdx="2" presStyleCnt="4">
        <dgm:presLayoutVars>
          <dgm:chPref val="3"/>
        </dgm:presLayoutVars>
      </dgm:prSet>
      <dgm:spPr/>
    </dgm:pt>
    <dgm:pt modelId="{95D024EA-92F3-40CA-8CAF-639F55642891}" type="pres">
      <dgm:prSet presAssocID="{B36D044E-5756-47E8-8ECD-1BB864AFB819}" presName="level3hierChild" presStyleCnt="0"/>
      <dgm:spPr/>
    </dgm:pt>
    <dgm:pt modelId="{A4C93927-7F87-47D2-9D06-272EB733F571}" type="pres">
      <dgm:prSet presAssocID="{82CC2EDA-B573-4EE5-9893-32320FECEA6D}" presName="conn2-1" presStyleLbl="parChTrans1D2" presStyleIdx="3" presStyleCnt="4"/>
      <dgm:spPr/>
    </dgm:pt>
    <dgm:pt modelId="{04B7F3F8-18FD-467E-84B8-5EF8EC325B6F}" type="pres">
      <dgm:prSet presAssocID="{82CC2EDA-B573-4EE5-9893-32320FECEA6D}" presName="connTx" presStyleLbl="parChTrans1D2" presStyleIdx="3" presStyleCnt="4"/>
      <dgm:spPr/>
    </dgm:pt>
    <dgm:pt modelId="{9A6A608D-3764-420F-96E9-FC139ADFF472}" type="pres">
      <dgm:prSet presAssocID="{2AB36243-2136-4B1C-AA46-32D5949559C3}" presName="root2" presStyleCnt="0"/>
      <dgm:spPr/>
    </dgm:pt>
    <dgm:pt modelId="{9293A6C5-BED8-4CCB-9074-BAE162109776}" type="pres">
      <dgm:prSet presAssocID="{2AB36243-2136-4B1C-AA46-32D5949559C3}" presName="LevelTwoTextNode" presStyleLbl="node2" presStyleIdx="3" presStyleCnt="4">
        <dgm:presLayoutVars>
          <dgm:chPref val="3"/>
        </dgm:presLayoutVars>
      </dgm:prSet>
      <dgm:spPr/>
    </dgm:pt>
    <dgm:pt modelId="{3D97AA0F-B476-4B7C-B3E8-02B1D8536723}" type="pres">
      <dgm:prSet presAssocID="{2AB36243-2136-4B1C-AA46-32D5949559C3}" presName="level3hierChild" presStyleCnt="0"/>
      <dgm:spPr/>
    </dgm:pt>
  </dgm:ptLst>
  <dgm:cxnLst>
    <dgm:cxn modelId="{F679FD16-93A9-4A8F-8C87-A6D6B160FFD8}" type="presOf" srcId="{EFACCE28-D1E5-4970-8E37-717D680E5422}" destId="{9EAF1AA7-C5A8-4423-A40A-85BC65C6E46A}" srcOrd="1" destOrd="0" presId="urn:microsoft.com/office/officeart/2008/layout/HorizontalMultiLevelHierarchy"/>
    <dgm:cxn modelId="{0103C11A-DB9B-4963-AF21-6803A102D5EF}" srcId="{D40F7001-B20E-40D1-8DBE-FD3E0192A0D5}" destId="{AD5837EA-86D0-483A-A355-712F966DA8F1}" srcOrd="0" destOrd="0" parTransId="{BD5CD5A6-0214-41B1-B06C-ABFE93D77CD1}" sibTransId="{060D3DBD-97E2-4037-A862-9A131DB9E85A}"/>
    <dgm:cxn modelId="{54D1642C-8E05-4A19-8951-006AD7A652DC}" type="presOf" srcId="{D40F7001-B20E-40D1-8DBE-FD3E0192A0D5}" destId="{32EA11BB-BD23-419E-B6AF-40C1660DC851}" srcOrd="0" destOrd="0" presId="urn:microsoft.com/office/officeart/2008/layout/HorizontalMultiLevelHierarchy"/>
    <dgm:cxn modelId="{96D5E638-F7AB-4D41-BDB6-043F7E79BAD0}" srcId="{AD5837EA-86D0-483A-A355-712F966DA8F1}" destId="{36582005-1FA4-4ED6-A35A-679ABC9BBBC6}" srcOrd="0" destOrd="0" parTransId="{7479C550-7DBF-471B-9BA4-AB24DC362C2B}" sibTransId="{A1D06435-9929-426F-BE35-EFBFEE4FCFCE}"/>
    <dgm:cxn modelId="{83EF2C4F-B387-4340-987A-1E960388B648}" type="presOf" srcId="{82CC2EDA-B573-4EE5-9893-32320FECEA6D}" destId="{04B7F3F8-18FD-467E-84B8-5EF8EC325B6F}" srcOrd="1" destOrd="0" presId="urn:microsoft.com/office/officeart/2008/layout/HorizontalMultiLevelHierarchy"/>
    <dgm:cxn modelId="{2297F870-F914-4D68-83A2-578CF9F48004}" srcId="{AD5837EA-86D0-483A-A355-712F966DA8F1}" destId="{B36D044E-5756-47E8-8ECD-1BB864AFB819}" srcOrd="2" destOrd="0" parTransId="{EFACCE28-D1E5-4970-8E37-717D680E5422}" sibTransId="{289A3A05-4FD6-45C3-840B-B3A34478F705}"/>
    <dgm:cxn modelId="{26E9EE76-1AEC-40F3-A17A-3E2B53BE90DF}" type="presOf" srcId="{AD5837EA-86D0-483A-A355-712F966DA8F1}" destId="{E9620300-30EB-44FF-95A4-BA105F50DD0F}" srcOrd="0" destOrd="0" presId="urn:microsoft.com/office/officeart/2008/layout/HorizontalMultiLevelHierarchy"/>
    <dgm:cxn modelId="{30677083-ECA1-40BC-B89F-5BCE39E79A77}" type="presOf" srcId="{E6331DBF-DC5B-4F01-8199-DFAE808D2456}" destId="{8FD86F43-B9D9-4284-B2F2-F514DAA3AEB4}" srcOrd="0" destOrd="0" presId="urn:microsoft.com/office/officeart/2008/layout/HorizontalMultiLevelHierarchy"/>
    <dgm:cxn modelId="{0AAF278B-2C00-4056-B8CD-7EC94080777E}" type="presOf" srcId="{B36D044E-5756-47E8-8ECD-1BB864AFB819}" destId="{6E6453AB-4899-4ABD-B3EF-0C51786A1711}" srcOrd="0" destOrd="0" presId="urn:microsoft.com/office/officeart/2008/layout/HorizontalMultiLevelHierarchy"/>
    <dgm:cxn modelId="{8ED629BD-FB13-4AFE-87F2-AE1538BAA644}" type="presOf" srcId="{0AE7CE1B-B6C5-4ED9-8186-76DF49A48B31}" destId="{9CCA149F-2BF4-4114-964E-16A9DB0E920D}" srcOrd="0" destOrd="0" presId="urn:microsoft.com/office/officeart/2008/layout/HorizontalMultiLevelHierarchy"/>
    <dgm:cxn modelId="{4E8F6CCA-6F30-49F8-9ACE-01B06558D012}" srcId="{AD5837EA-86D0-483A-A355-712F966DA8F1}" destId="{E6331DBF-DC5B-4F01-8199-DFAE808D2456}" srcOrd="1" destOrd="0" parTransId="{0AE7CE1B-B6C5-4ED9-8186-76DF49A48B31}" sibTransId="{08E3D54F-AE61-4A28-B245-9C2986A721B5}"/>
    <dgm:cxn modelId="{EF4ECFD4-9D3C-40D7-A83C-939D24D7374D}" type="presOf" srcId="{2AB36243-2136-4B1C-AA46-32D5949559C3}" destId="{9293A6C5-BED8-4CCB-9074-BAE162109776}" srcOrd="0" destOrd="0" presId="urn:microsoft.com/office/officeart/2008/layout/HorizontalMultiLevelHierarchy"/>
    <dgm:cxn modelId="{9DFEE9D8-813B-40E1-8EA4-3C08FEDC95E1}" type="presOf" srcId="{0AE7CE1B-B6C5-4ED9-8186-76DF49A48B31}" destId="{8632BD57-F489-4F33-85AE-593E6E11CD2F}" srcOrd="1" destOrd="0" presId="urn:microsoft.com/office/officeart/2008/layout/HorizontalMultiLevelHierarchy"/>
    <dgm:cxn modelId="{149EF9DF-DD51-45E6-B843-2A59B5CBFBEF}" type="presOf" srcId="{EFACCE28-D1E5-4970-8E37-717D680E5422}" destId="{8DF85DB9-9AB5-45AB-90A8-DD853931914F}" srcOrd="0" destOrd="0" presId="urn:microsoft.com/office/officeart/2008/layout/HorizontalMultiLevelHierarchy"/>
    <dgm:cxn modelId="{894B10E1-3E63-4794-BD58-9D68EFAE77C5}" type="presOf" srcId="{36582005-1FA4-4ED6-A35A-679ABC9BBBC6}" destId="{170E7A48-546A-496C-B8D8-F0050DC232FA}" srcOrd="0" destOrd="0" presId="urn:microsoft.com/office/officeart/2008/layout/HorizontalMultiLevelHierarchy"/>
    <dgm:cxn modelId="{EF02D1F0-60E8-48CB-995E-9571115A5CAD}" type="presOf" srcId="{7479C550-7DBF-471B-9BA4-AB24DC362C2B}" destId="{4506D704-393C-475C-9644-CEE9D3DC0A54}" srcOrd="1" destOrd="0" presId="urn:microsoft.com/office/officeart/2008/layout/HorizontalMultiLevelHierarchy"/>
    <dgm:cxn modelId="{A88EE5F5-9844-4480-8EFF-8F8117503967}" type="presOf" srcId="{82CC2EDA-B573-4EE5-9893-32320FECEA6D}" destId="{A4C93927-7F87-47D2-9D06-272EB733F571}" srcOrd="0" destOrd="0" presId="urn:microsoft.com/office/officeart/2008/layout/HorizontalMultiLevelHierarchy"/>
    <dgm:cxn modelId="{C1E464F9-50A6-42F0-9725-29E89F9EFB0F}" type="presOf" srcId="{7479C550-7DBF-471B-9BA4-AB24DC362C2B}" destId="{0268D04B-D05A-49FC-9BB7-52B501E96B13}" srcOrd="0" destOrd="0" presId="urn:microsoft.com/office/officeart/2008/layout/HorizontalMultiLevelHierarchy"/>
    <dgm:cxn modelId="{3AD96CFA-1DA3-44B3-9866-D7A6F6F88A30}" srcId="{AD5837EA-86D0-483A-A355-712F966DA8F1}" destId="{2AB36243-2136-4B1C-AA46-32D5949559C3}" srcOrd="3" destOrd="0" parTransId="{82CC2EDA-B573-4EE5-9893-32320FECEA6D}" sibTransId="{DE763991-749D-4219-9259-8ADDD4B77F00}"/>
    <dgm:cxn modelId="{46B8E14A-B3C2-48F5-B9DB-4A1190789FAE}" type="presParOf" srcId="{32EA11BB-BD23-419E-B6AF-40C1660DC851}" destId="{6545CEF1-669F-4495-80CB-733381FDFA18}" srcOrd="0" destOrd="0" presId="urn:microsoft.com/office/officeart/2008/layout/HorizontalMultiLevelHierarchy"/>
    <dgm:cxn modelId="{4383DEFD-8CF7-4706-9081-821D91006F60}" type="presParOf" srcId="{6545CEF1-669F-4495-80CB-733381FDFA18}" destId="{E9620300-30EB-44FF-95A4-BA105F50DD0F}" srcOrd="0" destOrd="0" presId="urn:microsoft.com/office/officeart/2008/layout/HorizontalMultiLevelHierarchy"/>
    <dgm:cxn modelId="{09630CB7-5D2B-4163-B022-6B9863D0A698}" type="presParOf" srcId="{6545CEF1-669F-4495-80CB-733381FDFA18}" destId="{259FD97B-C0A8-4D93-9BFC-A604C9072DF9}" srcOrd="1" destOrd="0" presId="urn:microsoft.com/office/officeart/2008/layout/HorizontalMultiLevelHierarchy"/>
    <dgm:cxn modelId="{C5E4A58A-EA14-4ACB-8829-4C37EE79A82A}" type="presParOf" srcId="{259FD97B-C0A8-4D93-9BFC-A604C9072DF9}" destId="{0268D04B-D05A-49FC-9BB7-52B501E96B13}" srcOrd="0" destOrd="0" presId="urn:microsoft.com/office/officeart/2008/layout/HorizontalMultiLevelHierarchy"/>
    <dgm:cxn modelId="{26DE8694-A70C-48D1-8439-AF469C21D31B}" type="presParOf" srcId="{0268D04B-D05A-49FC-9BB7-52B501E96B13}" destId="{4506D704-393C-475C-9644-CEE9D3DC0A54}" srcOrd="0" destOrd="0" presId="urn:microsoft.com/office/officeart/2008/layout/HorizontalMultiLevelHierarchy"/>
    <dgm:cxn modelId="{EA8AE357-930C-4116-9B1C-E6F2AB4451DC}" type="presParOf" srcId="{259FD97B-C0A8-4D93-9BFC-A604C9072DF9}" destId="{225E641C-DBAB-426E-B919-AB4BD2B3B9EC}" srcOrd="1" destOrd="0" presId="urn:microsoft.com/office/officeart/2008/layout/HorizontalMultiLevelHierarchy"/>
    <dgm:cxn modelId="{1B243C94-75F3-42E2-A45A-669F928FA0DD}" type="presParOf" srcId="{225E641C-DBAB-426E-B919-AB4BD2B3B9EC}" destId="{170E7A48-546A-496C-B8D8-F0050DC232FA}" srcOrd="0" destOrd="0" presId="urn:microsoft.com/office/officeart/2008/layout/HorizontalMultiLevelHierarchy"/>
    <dgm:cxn modelId="{288D3B5C-7C41-48E3-89EF-2910D1AD6AC0}" type="presParOf" srcId="{225E641C-DBAB-426E-B919-AB4BD2B3B9EC}" destId="{CCCCEACC-C6C3-4ABC-983E-9019CEB6611E}" srcOrd="1" destOrd="0" presId="urn:microsoft.com/office/officeart/2008/layout/HorizontalMultiLevelHierarchy"/>
    <dgm:cxn modelId="{6443F705-FB72-40D0-A25C-1AA6A0E0E70E}" type="presParOf" srcId="{259FD97B-C0A8-4D93-9BFC-A604C9072DF9}" destId="{9CCA149F-2BF4-4114-964E-16A9DB0E920D}" srcOrd="2" destOrd="0" presId="urn:microsoft.com/office/officeart/2008/layout/HorizontalMultiLevelHierarchy"/>
    <dgm:cxn modelId="{512B20AC-947A-44CC-B002-BF9F3DCFE17E}" type="presParOf" srcId="{9CCA149F-2BF4-4114-964E-16A9DB0E920D}" destId="{8632BD57-F489-4F33-85AE-593E6E11CD2F}" srcOrd="0" destOrd="0" presId="urn:microsoft.com/office/officeart/2008/layout/HorizontalMultiLevelHierarchy"/>
    <dgm:cxn modelId="{3B56F075-91A8-4BB4-8F26-CEC48B9634E4}" type="presParOf" srcId="{259FD97B-C0A8-4D93-9BFC-A604C9072DF9}" destId="{F21D9E72-02FF-4FAD-A742-FD92F33D6712}" srcOrd="3" destOrd="0" presId="urn:microsoft.com/office/officeart/2008/layout/HorizontalMultiLevelHierarchy"/>
    <dgm:cxn modelId="{3C5A7117-0FED-4142-A30D-C456FD688781}" type="presParOf" srcId="{F21D9E72-02FF-4FAD-A742-FD92F33D6712}" destId="{8FD86F43-B9D9-4284-B2F2-F514DAA3AEB4}" srcOrd="0" destOrd="0" presId="urn:microsoft.com/office/officeart/2008/layout/HorizontalMultiLevelHierarchy"/>
    <dgm:cxn modelId="{439FDDC9-BE04-4397-88A4-4EC618CAA32A}" type="presParOf" srcId="{F21D9E72-02FF-4FAD-A742-FD92F33D6712}" destId="{2CF90013-4003-4038-89F4-3D1FF4FF766A}" srcOrd="1" destOrd="0" presId="urn:microsoft.com/office/officeart/2008/layout/HorizontalMultiLevelHierarchy"/>
    <dgm:cxn modelId="{06F89AF4-05F1-4902-ACFD-AF682939866A}" type="presParOf" srcId="{259FD97B-C0A8-4D93-9BFC-A604C9072DF9}" destId="{8DF85DB9-9AB5-45AB-90A8-DD853931914F}" srcOrd="4" destOrd="0" presId="urn:microsoft.com/office/officeart/2008/layout/HorizontalMultiLevelHierarchy"/>
    <dgm:cxn modelId="{BD080229-10B6-4014-BD7D-C56EB975B70D}" type="presParOf" srcId="{8DF85DB9-9AB5-45AB-90A8-DD853931914F}" destId="{9EAF1AA7-C5A8-4423-A40A-85BC65C6E46A}" srcOrd="0" destOrd="0" presId="urn:microsoft.com/office/officeart/2008/layout/HorizontalMultiLevelHierarchy"/>
    <dgm:cxn modelId="{D3FE4B8B-52A4-43EB-B405-FA72964F9B0C}" type="presParOf" srcId="{259FD97B-C0A8-4D93-9BFC-A604C9072DF9}" destId="{B0E0B33E-5B18-4E8A-979F-4B8029DF47F2}" srcOrd="5" destOrd="0" presId="urn:microsoft.com/office/officeart/2008/layout/HorizontalMultiLevelHierarchy"/>
    <dgm:cxn modelId="{FA425A4D-EF52-44A8-9C8B-EA70DA4CD9C5}" type="presParOf" srcId="{B0E0B33E-5B18-4E8A-979F-4B8029DF47F2}" destId="{6E6453AB-4899-4ABD-B3EF-0C51786A1711}" srcOrd="0" destOrd="0" presId="urn:microsoft.com/office/officeart/2008/layout/HorizontalMultiLevelHierarchy"/>
    <dgm:cxn modelId="{39EE1131-328E-4C02-B842-3DFE7A445BE6}" type="presParOf" srcId="{B0E0B33E-5B18-4E8A-979F-4B8029DF47F2}" destId="{95D024EA-92F3-40CA-8CAF-639F55642891}" srcOrd="1" destOrd="0" presId="urn:microsoft.com/office/officeart/2008/layout/HorizontalMultiLevelHierarchy"/>
    <dgm:cxn modelId="{C83A201A-3FCD-415F-867A-C86F26CE0DA2}" type="presParOf" srcId="{259FD97B-C0A8-4D93-9BFC-A604C9072DF9}" destId="{A4C93927-7F87-47D2-9D06-272EB733F571}" srcOrd="6" destOrd="0" presId="urn:microsoft.com/office/officeart/2008/layout/HorizontalMultiLevelHierarchy"/>
    <dgm:cxn modelId="{41AAAA3F-6824-497E-9D9B-649DE685FDB7}" type="presParOf" srcId="{A4C93927-7F87-47D2-9D06-272EB733F571}" destId="{04B7F3F8-18FD-467E-84B8-5EF8EC325B6F}" srcOrd="0" destOrd="0" presId="urn:microsoft.com/office/officeart/2008/layout/HorizontalMultiLevelHierarchy"/>
    <dgm:cxn modelId="{7A2A3D80-1AAD-42EE-AD72-8D33254E76DF}" type="presParOf" srcId="{259FD97B-C0A8-4D93-9BFC-A604C9072DF9}" destId="{9A6A608D-3764-420F-96E9-FC139ADFF472}" srcOrd="7" destOrd="0" presId="urn:microsoft.com/office/officeart/2008/layout/HorizontalMultiLevelHierarchy"/>
    <dgm:cxn modelId="{CC1691CB-9176-4C7B-B41E-6BDA10A99D07}" type="presParOf" srcId="{9A6A608D-3764-420F-96E9-FC139ADFF472}" destId="{9293A6C5-BED8-4CCB-9074-BAE162109776}" srcOrd="0" destOrd="0" presId="urn:microsoft.com/office/officeart/2008/layout/HorizontalMultiLevelHierarchy"/>
    <dgm:cxn modelId="{411CA644-58D8-48E1-97B7-920D7362F914}" type="presParOf" srcId="{9A6A608D-3764-420F-96E9-FC139ADFF472}" destId="{3D97AA0F-B476-4B7C-B3E8-02B1D853672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0B38F-F2EB-4425-883F-336592E83D0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26D91A8-5AF5-43FD-BD4C-1C0C2E281721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 err="1">
              <a:latin typeface="Calibri" panose="020F0502020204030204" pitchFamily="34" charset="0"/>
              <a:cs typeface="Calibri" panose="020F0502020204030204" pitchFamily="34" charset="0"/>
            </a:rPr>
            <a:t>Protestirane</a:t>
          </a:r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 menice -  </a:t>
          </a:r>
          <a:r>
            <a:rPr lang="sl-SI" sz="2000" b="1" dirty="0" err="1">
              <a:latin typeface="Calibri" panose="020F0502020204030204" pitchFamily="34" charset="0"/>
              <a:cs typeface="Calibri" panose="020F0502020204030204" pitchFamily="34" charset="0"/>
            </a:rPr>
            <a:t>eRPM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80AB7C-8C04-400A-93A4-2E08DB98ECB9}" type="parTrans" cxnId="{550CD572-7439-4384-8A4E-8C8827EDEA48}">
      <dgm:prSet/>
      <dgm:spPr/>
      <dgm:t>
        <a:bodyPr/>
        <a:lstStyle/>
        <a:p>
          <a:endParaRPr lang="sl-SI"/>
        </a:p>
      </dgm:t>
    </dgm:pt>
    <dgm:pt modelId="{975BCD4D-4B88-43BE-8104-E912213740D7}" type="sibTrans" cxnId="{550CD572-7439-4384-8A4E-8C8827EDEA48}">
      <dgm:prSet/>
      <dgm:spPr/>
      <dgm:t>
        <a:bodyPr/>
        <a:lstStyle/>
        <a:p>
          <a:endParaRPr lang="sl-SI"/>
        </a:p>
      </dgm:t>
    </dgm:pt>
    <dgm:pt modelId="{C4D87BC0-62CA-4E58-B450-E54F42476ECD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Prostovoljske organizacije in organizacije s prostovoljskim programom - </a:t>
          </a:r>
          <a:r>
            <a:rPr lang="sl-SI" sz="2000" b="1" dirty="0" err="1">
              <a:latin typeface="Calibri" panose="020F0502020204030204" pitchFamily="34" charset="0"/>
              <a:cs typeface="Calibri" panose="020F0502020204030204" pitchFamily="34" charset="0"/>
            </a:rPr>
            <a:t>eVPO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5AEE18-9F8F-4F4F-8A23-BA3809055237}" type="parTrans" cxnId="{A25DB031-2BD8-48BC-A18B-4A866B6A3507}">
      <dgm:prSet/>
      <dgm:spPr/>
      <dgm:t>
        <a:bodyPr/>
        <a:lstStyle/>
        <a:p>
          <a:endParaRPr lang="sl-SI"/>
        </a:p>
      </dgm:t>
    </dgm:pt>
    <dgm:pt modelId="{376EADE7-228B-48A6-8C28-C413C9761A19}" type="sibTrans" cxnId="{A25DB031-2BD8-48BC-A18B-4A866B6A3507}">
      <dgm:prSet/>
      <dgm:spPr/>
      <dgm:t>
        <a:bodyPr/>
        <a:lstStyle/>
        <a:p>
          <a:endParaRPr lang="sl-SI"/>
        </a:p>
      </dgm:t>
    </dgm:pt>
    <dgm:pt modelId="{D0B73995-D8CD-46CD-B5D4-0954EEA327DB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Register zavezancev za informacije javnega značaja – </a:t>
          </a:r>
          <a:r>
            <a:rPr lang="sl-SI" sz="2000" b="1" dirty="0" err="1">
              <a:latin typeface="Calibri" panose="020F0502020204030204" pitchFamily="34" charset="0"/>
              <a:cs typeface="Calibri" panose="020F0502020204030204" pitchFamily="34" charset="0"/>
            </a:rPr>
            <a:t>eRZIJZ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E58EA6-8239-430B-9BCF-8A6258354484}" type="parTrans" cxnId="{00FF8630-2FCE-46F2-9FB5-F0C807EE4EA8}">
      <dgm:prSet/>
      <dgm:spPr/>
      <dgm:t>
        <a:bodyPr/>
        <a:lstStyle/>
        <a:p>
          <a:endParaRPr lang="sl-SI"/>
        </a:p>
      </dgm:t>
    </dgm:pt>
    <dgm:pt modelId="{E429454F-A721-4699-8D19-B3222A509E81}" type="sibTrans" cxnId="{00FF8630-2FCE-46F2-9FB5-F0C807EE4EA8}">
      <dgm:prSet/>
      <dgm:spPr/>
      <dgm:t>
        <a:bodyPr/>
        <a:lstStyle/>
        <a:p>
          <a:endParaRPr lang="sl-SI"/>
        </a:p>
      </dgm:t>
    </dgm:pt>
    <dgm:pt modelId="{590DA4B7-63AA-4D71-B77D-E46C86726B39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Evidenca digitalnih potrdil –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EDP</a:t>
          </a:r>
        </a:p>
      </dgm:t>
    </dgm:pt>
    <dgm:pt modelId="{99E99846-151C-469E-B706-F903A6989C2C}" type="parTrans" cxnId="{5C9BB962-A807-45FA-8BC2-52AAD78C28FB}">
      <dgm:prSet/>
      <dgm:spPr/>
      <dgm:t>
        <a:bodyPr/>
        <a:lstStyle/>
        <a:p>
          <a:endParaRPr lang="sl-SI"/>
        </a:p>
      </dgm:t>
    </dgm:pt>
    <dgm:pt modelId="{602A0113-8ABD-4983-BE58-1E3594E4C5AF}" type="sibTrans" cxnId="{5C9BB962-A807-45FA-8BC2-52AAD78C28FB}">
      <dgm:prSet/>
      <dgm:spPr/>
      <dgm:t>
        <a:bodyPr/>
        <a:lstStyle/>
        <a:p>
          <a:endParaRPr lang="sl-SI"/>
        </a:p>
      </dgm:t>
    </dgm:pt>
    <dgm:pt modelId="{A33A9689-6C8D-4AAC-BBD1-114AD346CC7A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Seznam osebno dopolnilno delo  - </a:t>
          </a:r>
          <a:r>
            <a:rPr lang="sl-SI" sz="2000" b="1" dirty="0" err="1">
              <a:latin typeface="Calibri" panose="020F0502020204030204" pitchFamily="34" charset="0"/>
              <a:cs typeface="Calibri" panose="020F0502020204030204" pitchFamily="34" charset="0"/>
            </a:rPr>
            <a:t>eSODD</a:t>
          </a:r>
          <a:endParaRPr lang="sl-SI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3BA554-5133-41A1-890A-A9B2E9F288CA}" type="parTrans" cxnId="{013F3361-C7BF-4890-822E-F1754D24F0EA}">
      <dgm:prSet/>
      <dgm:spPr/>
      <dgm:t>
        <a:bodyPr/>
        <a:lstStyle/>
        <a:p>
          <a:endParaRPr lang="sl-SI"/>
        </a:p>
      </dgm:t>
    </dgm:pt>
    <dgm:pt modelId="{F50E6825-812D-40EB-93BB-69A877C60E37}" type="sibTrans" cxnId="{013F3361-C7BF-4890-822E-F1754D24F0EA}">
      <dgm:prSet/>
      <dgm:spPr/>
      <dgm:t>
        <a:bodyPr/>
        <a:lstStyle/>
        <a:p>
          <a:endParaRPr lang="sl-SI"/>
        </a:p>
      </dgm:t>
    </dgm:pt>
    <dgm:pt modelId="{3A7FE354-A6CB-4FD2-ABF2-C4AB872CC388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Register nastanitvenih obratov –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RNO</a:t>
          </a:r>
        </a:p>
      </dgm:t>
    </dgm:pt>
    <dgm:pt modelId="{84E2042F-2452-464E-89A7-BC4955E945D1}" type="parTrans" cxnId="{9D7D1881-4E80-49F4-A172-8B9A65FCF2C6}">
      <dgm:prSet/>
      <dgm:spPr/>
      <dgm:t>
        <a:bodyPr/>
        <a:lstStyle/>
        <a:p>
          <a:endParaRPr lang="sl-SI"/>
        </a:p>
      </dgm:t>
    </dgm:pt>
    <dgm:pt modelId="{E081D60F-0683-456A-ADA1-5D0550084CDD}" type="sibTrans" cxnId="{9D7D1881-4E80-49F4-A172-8B9A65FCF2C6}">
      <dgm:prSet/>
      <dgm:spPr/>
      <dgm:t>
        <a:bodyPr/>
        <a:lstStyle/>
        <a:p>
          <a:endParaRPr lang="sl-SI"/>
        </a:p>
      </dgm:t>
    </dgm:pt>
    <dgm:pt modelId="{B5858E27-17C4-4367-BF19-16AFCF7F6833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dirty="0">
              <a:latin typeface="Calibri" panose="020F0502020204030204" pitchFamily="34" charset="0"/>
              <a:cs typeface="Calibri" panose="020F0502020204030204" pitchFamily="34" charset="0"/>
            </a:rPr>
            <a:t>Evidenca nevladnih organizacij - </a:t>
          </a:r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ENO</a:t>
          </a:r>
        </a:p>
      </dgm:t>
    </dgm:pt>
    <dgm:pt modelId="{2CB3A0F4-DDC9-41EF-8852-305783F8DBC2}" type="parTrans" cxnId="{E308C0A3-0B68-453B-8CF4-E1F6E6C3C21B}">
      <dgm:prSet/>
      <dgm:spPr/>
      <dgm:t>
        <a:bodyPr/>
        <a:lstStyle/>
        <a:p>
          <a:endParaRPr lang="sl-SI"/>
        </a:p>
      </dgm:t>
    </dgm:pt>
    <dgm:pt modelId="{DC1C979B-BDE8-4E32-975C-AA85E74FA5C2}" type="sibTrans" cxnId="{E308C0A3-0B68-453B-8CF4-E1F6E6C3C21B}">
      <dgm:prSet/>
      <dgm:spPr/>
      <dgm:t>
        <a:bodyPr/>
        <a:lstStyle/>
        <a:p>
          <a:endParaRPr lang="sl-SI"/>
        </a:p>
      </dgm:t>
    </dgm:pt>
    <dgm:pt modelId="{52BF8C19-339D-4F3E-84DF-48D870F8FF4B}">
      <dgm:prSet phldrT="[besedilo]" custT="1"/>
      <dgm:spPr>
        <a:solidFill>
          <a:schemeClr val="bg1">
            <a:lumMod val="85000"/>
            <a:alpha val="90000"/>
          </a:schemeClr>
        </a:solidFill>
        <a:ln>
          <a:solidFill>
            <a:srgbClr val="FF9933"/>
          </a:solidFill>
        </a:ln>
      </dgm:spPr>
      <dgm:t>
        <a:bodyPr/>
        <a:lstStyle/>
        <a:p>
          <a:r>
            <a:rPr lang="sl-SI" sz="2000" b="1" dirty="0">
              <a:latin typeface="Calibri" panose="020F0502020204030204" pitchFamily="34" charset="0"/>
              <a:cs typeface="Calibri" panose="020F0502020204030204" pitchFamily="34" charset="0"/>
            </a:rPr>
            <a:t>Register dejanskih lastnikov - RDL</a:t>
          </a:r>
        </a:p>
      </dgm:t>
    </dgm:pt>
    <dgm:pt modelId="{3166E376-6DDC-4EB6-B9D4-52230F6FC642}" type="parTrans" cxnId="{AC6A12FA-450F-4841-BCDA-D4DACE99A384}">
      <dgm:prSet/>
      <dgm:spPr/>
      <dgm:t>
        <a:bodyPr/>
        <a:lstStyle/>
        <a:p>
          <a:endParaRPr lang="sl-SI"/>
        </a:p>
      </dgm:t>
    </dgm:pt>
    <dgm:pt modelId="{196C8263-4081-4458-8FE0-B98B2F96E3BE}" type="sibTrans" cxnId="{AC6A12FA-450F-4841-BCDA-D4DACE99A384}">
      <dgm:prSet/>
      <dgm:spPr/>
      <dgm:t>
        <a:bodyPr/>
        <a:lstStyle/>
        <a:p>
          <a:endParaRPr lang="sl-SI"/>
        </a:p>
      </dgm:t>
    </dgm:pt>
    <dgm:pt modelId="{FF2445AC-9E05-43F8-BFA4-11E8A0970BDD}" type="pres">
      <dgm:prSet presAssocID="{5250B38F-F2EB-4425-883F-336592E83D0E}" presName="compositeShape" presStyleCnt="0">
        <dgm:presLayoutVars>
          <dgm:dir/>
          <dgm:resizeHandles/>
        </dgm:presLayoutVars>
      </dgm:prSet>
      <dgm:spPr/>
    </dgm:pt>
    <dgm:pt modelId="{39DA8B37-266E-4097-BDBC-E2A7C1ECD761}" type="pres">
      <dgm:prSet presAssocID="{5250B38F-F2EB-4425-883F-336592E83D0E}" presName="pyramid" presStyleLbl="node1" presStyleIdx="0" presStyleCnt="1" custLinFactNeighborX="-23520" custLinFactNeighborY="388"/>
      <dgm:spPr>
        <a:solidFill>
          <a:srgbClr val="009AD0"/>
        </a:solidFill>
      </dgm:spPr>
    </dgm:pt>
    <dgm:pt modelId="{86CB39AE-05DD-4B30-A957-AEAF3DC337B9}" type="pres">
      <dgm:prSet presAssocID="{5250B38F-F2EB-4425-883F-336592E83D0E}" presName="theList" presStyleCnt="0"/>
      <dgm:spPr/>
    </dgm:pt>
    <dgm:pt modelId="{87A1261D-1B29-4844-BA35-523729686D40}" type="pres">
      <dgm:prSet presAssocID="{626D91A8-5AF5-43FD-BD4C-1C0C2E281721}" presName="aNode" presStyleLbl="fgAcc1" presStyleIdx="0" presStyleCnt="8" custScaleX="146603" custLinFactY="3162" custLinFactNeighborX="2732" custLinFactNeighborY="100000">
        <dgm:presLayoutVars>
          <dgm:bulletEnabled val="1"/>
        </dgm:presLayoutVars>
      </dgm:prSet>
      <dgm:spPr/>
    </dgm:pt>
    <dgm:pt modelId="{2D27D895-590E-444F-86CC-C4C7497855B7}" type="pres">
      <dgm:prSet presAssocID="{626D91A8-5AF5-43FD-BD4C-1C0C2E281721}" presName="aSpace" presStyleCnt="0"/>
      <dgm:spPr/>
    </dgm:pt>
    <dgm:pt modelId="{51097EFE-ADC4-4DCF-9DA0-763191612A61}" type="pres">
      <dgm:prSet presAssocID="{C4D87BC0-62CA-4E58-B450-E54F42476ECD}" presName="aNode" presStyleLbl="fgAcc1" presStyleIdx="1" presStyleCnt="8" custScaleX="148097" custScaleY="148681" custLinFactY="14994" custLinFactNeighborX="1985" custLinFactNeighborY="100000">
        <dgm:presLayoutVars>
          <dgm:bulletEnabled val="1"/>
        </dgm:presLayoutVars>
      </dgm:prSet>
      <dgm:spPr/>
    </dgm:pt>
    <dgm:pt modelId="{49267353-CE5F-49BA-80AC-03CBB1444947}" type="pres">
      <dgm:prSet presAssocID="{C4D87BC0-62CA-4E58-B450-E54F42476ECD}" presName="aSpace" presStyleCnt="0"/>
      <dgm:spPr/>
    </dgm:pt>
    <dgm:pt modelId="{B4401368-F9CE-42AD-848F-656BD3DA6A7C}" type="pres">
      <dgm:prSet presAssocID="{D0B73995-D8CD-46CD-B5D4-0954EEA327DB}" presName="aNode" presStyleLbl="fgAcc1" presStyleIdx="2" presStyleCnt="8" custScaleX="148844" custScaleY="159538" custLinFactY="31430" custLinFactNeighborX="3624" custLinFactNeighborY="100000">
        <dgm:presLayoutVars>
          <dgm:bulletEnabled val="1"/>
        </dgm:presLayoutVars>
      </dgm:prSet>
      <dgm:spPr/>
    </dgm:pt>
    <dgm:pt modelId="{099984C0-85E1-4A72-9F37-5D094335B500}" type="pres">
      <dgm:prSet presAssocID="{D0B73995-D8CD-46CD-B5D4-0954EEA327DB}" presName="aSpace" presStyleCnt="0"/>
      <dgm:spPr/>
    </dgm:pt>
    <dgm:pt modelId="{D8F81618-165C-4FEC-ADB2-753C1DC4947A}" type="pres">
      <dgm:prSet presAssocID="{590DA4B7-63AA-4D71-B77D-E46C86726B39}" presName="aNode" presStyleLbl="fgAcc1" presStyleIdx="3" presStyleCnt="8" custScaleX="149217" custLinFactY="37010" custLinFactNeighborX="3811" custLinFactNeighborY="100000">
        <dgm:presLayoutVars>
          <dgm:bulletEnabled val="1"/>
        </dgm:presLayoutVars>
      </dgm:prSet>
      <dgm:spPr/>
    </dgm:pt>
    <dgm:pt modelId="{DE19CE65-3BAA-4EC6-B06E-2942F6D3E004}" type="pres">
      <dgm:prSet presAssocID="{590DA4B7-63AA-4D71-B77D-E46C86726B39}" presName="aSpace" presStyleCnt="0"/>
      <dgm:spPr/>
    </dgm:pt>
    <dgm:pt modelId="{37BF8221-BFE4-42B3-B17C-3ED38E40DCD7}" type="pres">
      <dgm:prSet presAssocID="{A33A9689-6C8D-4AAC-BBD1-114AD346CC7A}" presName="aNode" presStyleLbl="fgAcc1" presStyleIdx="4" presStyleCnt="8" custScaleX="149404" custLinFactY="48842" custLinFactNeighborX="3904" custLinFactNeighborY="100000">
        <dgm:presLayoutVars>
          <dgm:bulletEnabled val="1"/>
        </dgm:presLayoutVars>
      </dgm:prSet>
      <dgm:spPr/>
    </dgm:pt>
    <dgm:pt modelId="{EA383C04-AB22-463D-8A66-3001A88D909B}" type="pres">
      <dgm:prSet presAssocID="{A33A9689-6C8D-4AAC-BBD1-114AD346CC7A}" presName="aSpace" presStyleCnt="0"/>
      <dgm:spPr/>
    </dgm:pt>
    <dgm:pt modelId="{92A29215-65E3-4488-8FC6-8187ACC9E7CD}" type="pres">
      <dgm:prSet presAssocID="{52BF8C19-339D-4F3E-84DF-48D870F8FF4B}" presName="aNode" presStyleLbl="fgAcc1" presStyleIdx="5" presStyleCnt="8" custScaleX="150191" custLinFactY="60674" custLinFactNeighborX="4298" custLinFactNeighborY="100000">
        <dgm:presLayoutVars>
          <dgm:bulletEnabled val="1"/>
        </dgm:presLayoutVars>
      </dgm:prSet>
      <dgm:spPr/>
    </dgm:pt>
    <dgm:pt modelId="{B362D0EC-92B0-4A81-AEBB-6830A1A1D265}" type="pres">
      <dgm:prSet presAssocID="{52BF8C19-339D-4F3E-84DF-48D870F8FF4B}" presName="aSpace" presStyleCnt="0"/>
      <dgm:spPr/>
    </dgm:pt>
    <dgm:pt modelId="{2B0A81B4-9BAA-4720-97C7-62B1E62CEFCE}" type="pres">
      <dgm:prSet presAssocID="{3A7FE354-A6CB-4FD2-ABF2-C4AB872CC388}" presName="aNode" presStyleLbl="fgAcc1" presStyleIdx="6" presStyleCnt="8" custScaleX="149497" custLinFactY="72506" custLinFactNeighborX="3951" custLinFactNeighborY="100000">
        <dgm:presLayoutVars>
          <dgm:bulletEnabled val="1"/>
        </dgm:presLayoutVars>
      </dgm:prSet>
      <dgm:spPr/>
    </dgm:pt>
    <dgm:pt modelId="{0B0A3CEA-509D-4388-942D-E7CBB136C144}" type="pres">
      <dgm:prSet presAssocID="{3A7FE354-A6CB-4FD2-ABF2-C4AB872CC388}" presName="aSpace" presStyleCnt="0"/>
      <dgm:spPr/>
    </dgm:pt>
    <dgm:pt modelId="{51ADD147-12BF-48BE-A19C-1440FE8B989E}" type="pres">
      <dgm:prSet presAssocID="{B5858E27-17C4-4367-BF19-16AFCF7F6833}" presName="aNode" presStyleLbl="fgAcc1" presStyleIdx="7" presStyleCnt="8" custScaleX="149544" custLinFactY="84338" custLinFactNeighborX="3974" custLinFactNeighborY="100000">
        <dgm:presLayoutVars>
          <dgm:bulletEnabled val="1"/>
        </dgm:presLayoutVars>
      </dgm:prSet>
      <dgm:spPr/>
    </dgm:pt>
    <dgm:pt modelId="{002A4BDC-7C7F-448A-8207-A4E9DD241FB8}" type="pres">
      <dgm:prSet presAssocID="{B5858E27-17C4-4367-BF19-16AFCF7F6833}" presName="aSpace" presStyleCnt="0"/>
      <dgm:spPr/>
    </dgm:pt>
  </dgm:ptLst>
  <dgm:cxnLst>
    <dgm:cxn modelId="{CE895608-D5A0-4F0C-A105-53ABEC75732F}" type="presOf" srcId="{C4D87BC0-62CA-4E58-B450-E54F42476ECD}" destId="{51097EFE-ADC4-4DCF-9DA0-763191612A61}" srcOrd="0" destOrd="0" presId="urn:microsoft.com/office/officeart/2005/8/layout/pyramid2"/>
    <dgm:cxn modelId="{00FF8630-2FCE-46F2-9FB5-F0C807EE4EA8}" srcId="{5250B38F-F2EB-4425-883F-336592E83D0E}" destId="{D0B73995-D8CD-46CD-B5D4-0954EEA327DB}" srcOrd="2" destOrd="0" parTransId="{F9E58EA6-8239-430B-9BCF-8A6258354484}" sibTransId="{E429454F-A721-4699-8D19-B3222A509E81}"/>
    <dgm:cxn modelId="{A25DB031-2BD8-48BC-A18B-4A866B6A3507}" srcId="{5250B38F-F2EB-4425-883F-336592E83D0E}" destId="{C4D87BC0-62CA-4E58-B450-E54F42476ECD}" srcOrd="1" destOrd="0" parTransId="{CE5AEE18-9F8F-4F4F-8A23-BA3809055237}" sibTransId="{376EADE7-228B-48A6-8C28-C413C9761A19}"/>
    <dgm:cxn modelId="{453A4E34-A065-4637-9921-07807D9BC243}" type="presOf" srcId="{B5858E27-17C4-4367-BF19-16AFCF7F6833}" destId="{51ADD147-12BF-48BE-A19C-1440FE8B989E}" srcOrd="0" destOrd="0" presId="urn:microsoft.com/office/officeart/2005/8/layout/pyramid2"/>
    <dgm:cxn modelId="{013F3361-C7BF-4890-822E-F1754D24F0EA}" srcId="{5250B38F-F2EB-4425-883F-336592E83D0E}" destId="{A33A9689-6C8D-4AAC-BBD1-114AD346CC7A}" srcOrd="4" destOrd="0" parTransId="{B63BA554-5133-41A1-890A-A9B2E9F288CA}" sibTransId="{F50E6825-812D-40EB-93BB-69A877C60E37}"/>
    <dgm:cxn modelId="{5C9BB962-A807-45FA-8BC2-52AAD78C28FB}" srcId="{5250B38F-F2EB-4425-883F-336592E83D0E}" destId="{590DA4B7-63AA-4D71-B77D-E46C86726B39}" srcOrd="3" destOrd="0" parTransId="{99E99846-151C-469E-B706-F903A6989C2C}" sibTransId="{602A0113-8ABD-4983-BE58-1E3594E4C5AF}"/>
    <dgm:cxn modelId="{550CD572-7439-4384-8A4E-8C8827EDEA48}" srcId="{5250B38F-F2EB-4425-883F-336592E83D0E}" destId="{626D91A8-5AF5-43FD-BD4C-1C0C2E281721}" srcOrd="0" destOrd="0" parTransId="{D480AB7C-8C04-400A-93A4-2E08DB98ECB9}" sibTransId="{975BCD4D-4B88-43BE-8104-E912213740D7}"/>
    <dgm:cxn modelId="{B4C6F37E-324A-46AD-8B11-81B8EA5AEA2E}" type="presOf" srcId="{D0B73995-D8CD-46CD-B5D4-0954EEA327DB}" destId="{B4401368-F9CE-42AD-848F-656BD3DA6A7C}" srcOrd="0" destOrd="0" presId="urn:microsoft.com/office/officeart/2005/8/layout/pyramid2"/>
    <dgm:cxn modelId="{9D7D1881-4E80-49F4-A172-8B9A65FCF2C6}" srcId="{5250B38F-F2EB-4425-883F-336592E83D0E}" destId="{3A7FE354-A6CB-4FD2-ABF2-C4AB872CC388}" srcOrd="6" destOrd="0" parTransId="{84E2042F-2452-464E-89A7-BC4955E945D1}" sibTransId="{E081D60F-0683-456A-ADA1-5D0550084CDD}"/>
    <dgm:cxn modelId="{9B71C996-BD11-4798-AAD5-B3C1C182BF1A}" type="presOf" srcId="{3A7FE354-A6CB-4FD2-ABF2-C4AB872CC388}" destId="{2B0A81B4-9BAA-4720-97C7-62B1E62CEFCE}" srcOrd="0" destOrd="0" presId="urn:microsoft.com/office/officeart/2005/8/layout/pyramid2"/>
    <dgm:cxn modelId="{DE764B9B-0FF9-4A21-8830-B686DB4B9A59}" type="presOf" srcId="{626D91A8-5AF5-43FD-BD4C-1C0C2E281721}" destId="{87A1261D-1B29-4844-BA35-523729686D40}" srcOrd="0" destOrd="0" presId="urn:microsoft.com/office/officeart/2005/8/layout/pyramid2"/>
    <dgm:cxn modelId="{E308C0A3-0B68-453B-8CF4-E1F6E6C3C21B}" srcId="{5250B38F-F2EB-4425-883F-336592E83D0E}" destId="{B5858E27-17C4-4367-BF19-16AFCF7F6833}" srcOrd="7" destOrd="0" parTransId="{2CB3A0F4-DDC9-41EF-8852-305783F8DBC2}" sibTransId="{DC1C979B-BDE8-4E32-975C-AA85E74FA5C2}"/>
    <dgm:cxn modelId="{DF5B40C6-E370-4460-B9B7-0E378642F762}" type="presOf" srcId="{590DA4B7-63AA-4D71-B77D-E46C86726B39}" destId="{D8F81618-165C-4FEC-ADB2-753C1DC4947A}" srcOrd="0" destOrd="0" presId="urn:microsoft.com/office/officeart/2005/8/layout/pyramid2"/>
    <dgm:cxn modelId="{694CDCDA-5AE8-42A1-B337-880E1246BC79}" type="presOf" srcId="{A33A9689-6C8D-4AAC-BBD1-114AD346CC7A}" destId="{37BF8221-BFE4-42B3-B17C-3ED38E40DCD7}" srcOrd="0" destOrd="0" presId="urn:microsoft.com/office/officeart/2005/8/layout/pyramid2"/>
    <dgm:cxn modelId="{FF70D3E1-CD28-44BA-96F8-D1CDCB971B0B}" type="presOf" srcId="{52BF8C19-339D-4F3E-84DF-48D870F8FF4B}" destId="{92A29215-65E3-4488-8FC6-8187ACC9E7CD}" srcOrd="0" destOrd="0" presId="urn:microsoft.com/office/officeart/2005/8/layout/pyramid2"/>
    <dgm:cxn modelId="{2D9D6DF8-BA77-45CA-8B10-8188ACFF0453}" type="presOf" srcId="{5250B38F-F2EB-4425-883F-336592E83D0E}" destId="{FF2445AC-9E05-43F8-BFA4-11E8A0970BDD}" srcOrd="0" destOrd="0" presId="urn:microsoft.com/office/officeart/2005/8/layout/pyramid2"/>
    <dgm:cxn modelId="{AC6A12FA-450F-4841-BCDA-D4DACE99A384}" srcId="{5250B38F-F2EB-4425-883F-336592E83D0E}" destId="{52BF8C19-339D-4F3E-84DF-48D870F8FF4B}" srcOrd="5" destOrd="0" parTransId="{3166E376-6DDC-4EB6-B9D4-52230F6FC642}" sibTransId="{196C8263-4081-4458-8FE0-B98B2F96E3BE}"/>
    <dgm:cxn modelId="{55CA9637-64DE-4F26-8C75-A971E83C0B98}" type="presParOf" srcId="{FF2445AC-9E05-43F8-BFA4-11E8A0970BDD}" destId="{39DA8B37-266E-4097-BDBC-E2A7C1ECD761}" srcOrd="0" destOrd="0" presId="urn:microsoft.com/office/officeart/2005/8/layout/pyramid2"/>
    <dgm:cxn modelId="{B5C26E24-7A92-4709-A4A1-256F39EE4686}" type="presParOf" srcId="{FF2445AC-9E05-43F8-BFA4-11E8A0970BDD}" destId="{86CB39AE-05DD-4B30-A957-AEAF3DC337B9}" srcOrd="1" destOrd="0" presId="urn:microsoft.com/office/officeart/2005/8/layout/pyramid2"/>
    <dgm:cxn modelId="{BC0F7771-8631-4F1B-8EAD-FDFB746BF993}" type="presParOf" srcId="{86CB39AE-05DD-4B30-A957-AEAF3DC337B9}" destId="{87A1261D-1B29-4844-BA35-523729686D40}" srcOrd="0" destOrd="0" presId="urn:microsoft.com/office/officeart/2005/8/layout/pyramid2"/>
    <dgm:cxn modelId="{25DEA592-013E-417A-B98D-B5A5174A9577}" type="presParOf" srcId="{86CB39AE-05DD-4B30-A957-AEAF3DC337B9}" destId="{2D27D895-590E-444F-86CC-C4C7497855B7}" srcOrd="1" destOrd="0" presId="urn:microsoft.com/office/officeart/2005/8/layout/pyramid2"/>
    <dgm:cxn modelId="{8C14E796-FE37-4652-93BC-1F8B26EFB475}" type="presParOf" srcId="{86CB39AE-05DD-4B30-A957-AEAF3DC337B9}" destId="{51097EFE-ADC4-4DCF-9DA0-763191612A61}" srcOrd="2" destOrd="0" presId="urn:microsoft.com/office/officeart/2005/8/layout/pyramid2"/>
    <dgm:cxn modelId="{957AE61A-2272-4C41-8567-AD07DD0A963E}" type="presParOf" srcId="{86CB39AE-05DD-4B30-A957-AEAF3DC337B9}" destId="{49267353-CE5F-49BA-80AC-03CBB1444947}" srcOrd="3" destOrd="0" presId="urn:microsoft.com/office/officeart/2005/8/layout/pyramid2"/>
    <dgm:cxn modelId="{91EEB571-C111-4ACD-BE96-C6A1A780A78C}" type="presParOf" srcId="{86CB39AE-05DD-4B30-A957-AEAF3DC337B9}" destId="{B4401368-F9CE-42AD-848F-656BD3DA6A7C}" srcOrd="4" destOrd="0" presId="urn:microsoft.com/office/officeart/2005/8/layout/pyramid2"/>
    <dgm:cxn modelId="{65FF3D98-31C6-47D6-8FD4-DF87C18D9406}" type="presParOf" srcId="{86CB39AE-05DD-4B30-A957-AEAF3DC337B9}" destId="{099984C0-85E1-4A72-9F37-5D094335B500}" srcOrd="5" destOrd="0" presId="urn:microsoft.com/office/officeart/2005/8/layout/pyramid2"/>
    <dgm:cxn modelId="{E3899977-F4F0-42E9-977C-D120E5EBE031}" type="presParOf" srcId="{86CB39AE-05DD-4B30-A957-AEAF3DC337B9}" destId="{D8F81618-165C-4FEC-ADB2-753C1DC4947A}" srcOrd="6" destOrd="0" presId="urn:microsoft.com/office/officeart/2005/8/layout/pyramid2"/>
    <dgm:cxn modelId="{9EA91AD9-B838-4A27-9574-0652170E19AF}" type="presParOf" srcId="{86CB39AE-05DD-4B30-A957-AEAF3DC337B9}" destId="{DE19CE65-3BAA-4EC6-B06E-2942F6D3E004}" srcOrd="7" destOrd="0" presId="urn:microsoft.com/office/officeart/2005/8/layout/pyramid2"/>
    <dgm:cxn modelId="{968F28A5-E28E-457E-B141-31E6A27672E1}" type="presParOf" srcId="{86CB39AE-05DD-4B30-A957-AEAF3DC337B9}" destId="{37BF8221-BFE4-42B3-B17C-3ED38E40DCD7}" srcOrd="8" destOrd="0" presId="urn:microsoft.com/office/officeart/2005/8/layout/pyramid2"/>
    <dgm:cxn modelId="{2515AE8C-DAA8-42B2-95E2-04A0D93F38AC}" type="presParOf" srcId="{86CB39AE-05DD-4B30-A957-AEAF3DC337B9}" destId="{EA383C04-AB22-463D-8A66-3001A88D909B}" srcOrd="9" destOrd="0" presId="urn:microsoft.com/office/officeart/2005/8/layout/pyramid2"/>
    <dgm:cxn modelId="{C5E217F1-B1E2-4DE7-8615-9E42A21B277D}" type="presParOf" srcId="{86CB39AE-05DD-4B30-A957-AEAF3DC337B9}" destId="{92A29215-65E3-4488-8FC6-8187ACC9E7CD}" srcOrd="10" destOrd="0" presId="urn:microsoft.com/office/officeart/2005/8/layout/pyramid2"/>
    <dgm:cxn modelId="{0E2D44FF-611A-4A6A-A841-785EDF5C1955}" type="presParOf" srcId="{86CB39AE-05DD-4B30-A957-AEAF3DC337B9}" destId="{B362D0EC-92B0-4A81-AEBB-6830A1A1D265}" srcOrd="11" destOrd="0" presId="urn:microsoft.com/office/officeart/2005/8/layout/pyramid2"/>
    <dgm:cxn modelId="{37DD5F81-EB6A-49C2-8BA0-E4A69E1FF65E}" type="presParOf" srcId="{86CB39AE-05DD-4B30-A957-AEAF3DC337B9}" destId="{2B0A81B4-9BAA-4720-97C7-62B1E62CEFCE}" srcOrd="12" destOrd="0" presId="urn:microsoft.com/office/officeart/2005/8/layout/pyramid2"/>
    <dgm:cxn modelId="{09A18496-A16C-4546-8CFD-403F56034D8F}" type="presParOf" srcId="{86CB39AE-05DD-4B30-A957-AEAF3DC337B9}" destId="{0B0A3CEA-509D-4388-942D-E7CBB136C144}" srcOrd="13" destOrd="0" presId="urn:microsoft.com/office/officeart/2005/8/layout/pyramid2"/>
    <dgm:cxn modelId="{FB77737B-B42A-41BD-96DB-7A08CE673985}" type="presParOf" srcId="{86CB39AE-05DD-4B30-A957-AEAF3DC337B9}" destId="{51ADD147-12BF-48BE-A19C-1440FE8B989E}" srcOrd="14" destOrd="0" presId="urn:microsoft.com/office/officeart/2005/8/layout/pyramid2"/>
    <dgm:cxn modelId="{D181F54C-C340-4868-AE40-16BF7FEC9D0F}" type="presParOf" srcId="{86CB39AE-05DD-4B30-A957-AEAF3DC337B9}" destId="{002A4BDC-7C7F-448A-8207-A4E9DD241FB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AF7AB-4FB6-4111-8C6A-B4E805EF21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A302116-D29D-4E25-8379-4E28BF6C9CAC}">
      <dgm:prSet/>
      <dgm:spPr/>
      <dgm:t>
        <a:bodyPr/>
        <a:lstStyle/>
        <a:p>
          <a:pPr rtl="0"/>
          <a:r>
            <a:rPr lang="sl-SI" b="1" u="sng" dirty="0">
              <a:solidFill>
                <a:schemeClr val="tx1"/>
              </a:solidFill>
            </a:rPr>
            <a:t>Objave v registracijskih postopkih </a:t>
          </a:r>
          <a:endParaRPr lang="sl-SI" dirty="0">
            <a:solidFill>
              <a:schemeClr val="tx1"/>
            </a:solidFill>
          </a:endParaRPr>
        </a:p>
      </dgm:t>
    </dgm:pt>
    <dgm:pt modelId="{F2891FC0-6AE0-4B4F-A608-AB8B05214860}" type="parTrans" cxnId="{61DE5577-C691-4E3F-81FA-C963A4CB5AF7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11FD250B-C372-4585-AE35-E6A35BA1A964}" type="sibTrans" cxnId="{61DE5577-C691-4E3F-81FA-C963A4CB5AF7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04FB210-3265-4F41-90BA-70A43E77D6AE}">
      <dgm:prSet/>
      <dgm:spPr/>
      <dgm:t>
        <a:bodyPr/>
        <a:lstStyle/>
        <a:p>
          <a:pPr rtl="0"/>
          <a:r>
            <a:rPr lang="sl-SI" b="1" u="sng">
              <a:solidFill>
                <a:schemeClr val="tx1"/>
              </a:solidFill>
            </a:rPr>
            <a:t>Objave v postopkih zaradi insolventnosti</a:t>
          </a:r>
          <a:endParaRPr lang="sl-SI">
            <a:solidFill>
              <a:schemeClr val="tx1"/>
            </a:solidFill>
          </a:endParaRPr>
        </a:p>
      </dgm:t>
    </dgm:pt>
    <dgm:pt modelId="{3B4909B5-03D1-4830-A2FA-264964CDA16A}" type="parTrans" cxnId="{1AB70D6B-58AA-49A6-AF6D-E4E4E18ECCA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6677BB8B-941E-48CE-9E7F-E7B1EB48129C}" type="sibTrans" cxnId="{1AB70D6B-58AA-49A6-AF6D-E4E4E18ECCAB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7B275702-E4B6-4853-BB6D-C5A7259DF882}">
      <dgm:prSet/>
      <dgm:spPr/>
      <dgm:t>
        <a:bodyPr/>
        <a:lstStyle/>
        <a:p>
          <a:pPr rtl="0"/>
          <a:r>
            <a:rPr lang="sl-SI" b="1" u="sng">
              <a:solidFill>
                <a:schemeClr val="tx1"/>
              </a:solidFill>
            </a:rPr>
            <a:t>Objave po ZGD-1</a:t>
          </a:r>
          <a:endParaRPr lang="sl-SI">
            <a:solidFill>
              <a:schemeClr val="tx1"/>
            </a:solidFill>
          </a:endParaRPr>
        </a:p>
      </dgm:t>
    </dgm:pt>
    <dgm:pt modelId="{6B481325-F82A-4A61-932D-EB91FFE30510}" type="parTrans" cxnId="{AE616A98-E45C-4CD9-8B2A-2A7596883174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0B3773C-8BD8-4F9E-9B4A-6D62AFF4C0D0}" type="sibTrans" cxnId="{AE616A98-E45C-4CD9-8B2A-2A7596883174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3F397740-AD40-4D92-B509-0E4CE1DDB317}">
      <dgm:prSet/>
      <dgm:spPr/>
      <dgm:t>
        <a:bodyPr/>
        <a:lstStyle/>
        <a:p>
          <a:pPr rtl="0"/>
          <a:r>
            <a:rPr lang="sl-SI" b="1" u="sng">
              <a:solidFill>
                <a:schemeClr val="tx1"/>
              </a:solidFill>
            </a:rPr>
            <a:t>Objave po ZKUASP</a:t>
          </a:r>
          <a:endParaRPr lang="sl-SI">
            <a:solidFill>
              <a:schemeClr val="tx1"/>
            </a:solidFill>
          </a:endParaRPr>
        </a:p>
      </dgm:t>
    </dgm:pt>
    <dgm:pt modelId="{A0FF5D05-D013-4CDC-988C-11EE18CAF69F}" type="parTrans" cxnId="{1EC91804-D508-4EC4-8B87-22BB67D0E47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CCE208E8-916C-4C09-9BBA-9444ABC2DEFA}" type="sibTrans" cxnId="{1EC91804-D508-4EC4-8B87-22BB67D0E47D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2E006789-A04B-4A25-8107-C3778AF12EEC}">
      <dgm:prSet/>
      <dgm:spPr/>
      <dgm:t>
        <a:bodyPr/>
        <a:lstStyle/>
        <a:p>
          <a:pPr rtl="0"/>
          <a:r>
            <a:rPr lang="sl-SI" b="1" u="sng" dirty="0">
              <a:solidFill>
                <a:schemeClr val="tx1"/>
              </a:solidFill>
            </a:rPr>
            <a:t>Objave Banke Slovenije v postopkih reševanja bank (do leta 2020)</a:t>
          </a:r>
          <a:endParaRPr lang="sl-SI" dirty="0">
            <a:solidFill>
              <a:schemeClr val="tx1"/>
            </a:solidFill>
          </a:endParaRPr>
        </a:p>
      </dgm:t>
    </dgm:pt>
    <dgm:pt modelId="{9590BD8F-60E4-46EC-9488-BBDBC2B25A9E}" type="parTrans" cxnId="{51EBDC29-660B-4195-A7C9-0F1910D8121A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8F299D12-824C-4A5A-808B-695E993814CF}" type="sibTrans" cxnId="{51EBDC29-660B-4195-A7C9-0F1910D8121A}">
      <dgm:prSet/>
      <dgm:spPr/>
      <dgm:t>
        <a:bodyPr/>
        <a:lstStyle/>
        <a:p>
          <a:endParaRPr lang="sl-SI">
            <a:solidFill>
              <a:schemeClr val="tx1"/>
            </a:solidFill>
          </a:endParaRPr>
        </a:p>
      </dgm:t>
    </dgm:pt>
    <dgm:pt modelId="{9F624FD1-2657-4DE8-9DC7-D5B02810910A}" type="pres">
      <dgm:prSet presAssocID="{8E3AF7AB-4FB6-4111-8C6A-B4E805EF21E2}" presName="linear" presStyleCnt="0">
        <dgm:presLayoutVars>
          <dgm:dir/>
          <dgm:animLvl val="lvl"/>
          <dgm:resizeHandles val="exact"/>
        </dgm:presLayoutVars>
      </dgm:prSet>
      <dgm:spPr/>
    </dgm:pt>
    <dgm:pt modelId="{902542B6-E9AE-470F-9816-68C6EC2A39C7}" type="pres">
      <dgm:prSet presAssocID="{DA302116-D29D-4E25-8379-4E28BF6C9CAC}" presName="parentLin" presStyleCnt="0"/>
      <dgm:spPr/>
    </dgm:pt>
    <dgm:pt modelId="{312F8877-72AB-427F-B962-1AE092B97F49}" type="pres">
      <dgm:prSet presAssocID="{DA302116-D29D-4E25-8379-4E28BF6C9CAC}" presName="parentLeftMargin" presStyleLbl="node1" presStyleIdx="0" presStyleCnt="5"/>
      <dgm:spPr/>
    </dgm:pt>
    <dgm:pt modelId="{C195FF3B-2FBC-45D7-B608-7BC4DB6CE301}" type="pres">
      <dgm:prSet presAssocID="{DA302116-D29D-4E25-8379-4E28BF6C9CAC}" presName="parentText" presStyleLbl="node1" presStyleIdx="0" presStyleCnt="5" custLinFactNeighborX="27810" custLinFactNeighborY="1345">
        <dgm:presLayoutVars>
          <dgm:chMax val="0"/>
          <dgm:bulletEnabled val="1"/>
        </dgm:presLayoutVars>
      </dgm:prSet>
      <dgm:spPr/>
    </dgm:pt>
    <dgm:pt modelId="{2994D0FB-E3A6-48DB-8736-58AAEFA1E92D}" type="pres">
      <dgm:prSet presAssocID="{DA302116-D29D-4E25-8379-4E28BF6C9CAC}" presName="negativeSpace" presStyleCnt="0"/>
      <dgm:spPr/>
    </dgm:pt>
    <dgm:pt modelId="{A24BC7B0-7E28-456C-BFC2-7D4855A2708D}" type="pres">
      <dgm:prSet presAssocID="{DA302116-D29D-4E25-8379-4E28BF6C9CAC}" presName="childText" presStyleLbl="conFgAcc1" presStyleIdx="0" presStyleCnt="5">
        <dgm:presLayoutVars>
          <dgm:bulletEnabled val="1"/>
        </dgm:presLayoutVars>
      </dgm:prSet>
      <dgm:spPr/>
    </dgm:pt>
    <dgm:pt modelId="{8ED620B1-E782-4EC7-855C-3078D25475B0}" type="pres">
      <dgm:prSet presAssocID="{11FD250B-C372-4585-AE35-E6A35BA1A964}" presName="spaceBetweenRectangles" presStyleCnt="0"/>
      <dgm:spPr/>
    </dgm:pt>
    <dgm:pt modelId="{5256D5E4-8160-4B9B-93D2-A59D15C262B7}" type="pres">
      <dgm:prSet presAssocID="{304FB210-3265-4F41-90BA-70A43E77D6AE}" presName="parentLin" presStyleCnt="0"/>
      <dgm:spPr/>
    </dgm:pt>
    <dgm:pt modelId="{8E1520F2-B12D-4818-96C6-CFC01F43E202}" type="pres">
      <dgm:prSet presAssocID="{304FB210-3265-4F41-90BA-70A43E77D6AE}" presName="parentLeftMargin" presStyleLbl="node1" presStyleIdx="0" presStyleCnt="5"/>
      <dgm:spPr/>
    </dgm:pt>
    <dgm:pt modelId="{9C154A92-1B9E-4D77-B83B-6FA220FB1481}" type="pres">
      <dgm:prSet presAssocID="{304FB210-3265-4F41-90BA-70A43E77D6A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5B0C2C-24AD-4C86-AF92-79D8B51B655F}" type="pres">
      <dgm:prSet presAssocID="{304FB210-3265-4F41-90BA-70A43E77D6AE}" presName="negativeSpace" presStyleCnt="0"/>
      <dgm:spPr/>
    </dgm:pt>
    <dgm:pt modelId="{85A63FEB-0B71-4288-942F-AFA0E0EF4F1C}" type="pres">
      <dgm:prSet presAssocID="{304FB210-3265-4F41-90BA-70A43E77D6AE}" presName="childText" presStyleLbl="conFgAcc1" presStyleIdx="1" presStyleCnt="5">
        <dgm:presLayoutVars>
          <dgm:bulletEnabled val="1"/>
        </dgm:presLayoutVars>
      </dgm:prSet>
      <dgm:spPr/>
    </dgm:pt>
    <dgm:pt modelId="{17BB4C7B-3167-4076-A387-4B75688E7A7C}" type="pres">
      <dgm:prSet presAssocID="{6677BB8B-941E-48CE-9E7F-E7B1EB48129C}" presName="spaceBetweenRectangles" presStyleCnt="0"/>
      <dgm:spPr/>
    </dgm:pt>
    <dgm:pt modelId="{48EAAE6D-08EF-4628-BCFF-84C7E9C4153D}" type="pres">
      <dgm:prSet presAssocID="{7B275702-E4B6-4853-BB6D-C5A7259DF882}" presName="parentLin" presStyleCnt="0"/>
      <dgm:spPr/>
    </dgm:pt>
    <dgm:pt modelId="{2376A25E-A7AA-4DA7-A976-7272F8E8FE4A}" type="pres">
      <dgm:prSet presAssocID="{7B275702-E4B6-4853-BB6D-C5A7259DF882}" presName="parentLeftMargin" presStyleLbl="node1" presStyleIdx="1" presStyleCnt="5"/>
      <dgm:spPr/>
    </dgm:pt>
    <dgm:pt modelId="{1D46FBF7-784F-418F-8662-87665986842D}" type="pres">
      <dgm:prSet presAssocID="{7B275702-E4B6-4853-BB6D-C5A7259DF8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B7BA95-68AD-4DB9-BE82-590B6E9041EA}" type="pres">
      <dgm:prSet presAssocID="{7B275702-E4B6-4853-BB6D-C5A7259DF882}" presName="negativeSpace" presStyleCnt="0"/>
      <dgm:spPr/>
    </dgm:pt>
    <dgm:pt modelId="{6B46F173-6641-4D8B-8C02-FB31003F04B7}" type="pres">
      <dgm:prSet presAssocID="{7B275702-E4B6-4853-BB6D-C5A7259DF882}" presName="childText" presStyleLbl="conFgAcc1" presStyleIdx="2" presStyleCnt="5">
        <dgm:presLayoutVars>
          <dgm:bulletEnabled val="1"/>
        </dgm:presLayoutVars>
      </dgm:prSet>
      <dgm:spPr/>
    </dgm:pt>
    <dgm:pt modelId="{BC415A17-BAC3-43DD-9D49-58E48C8A7760}" type="pres">
      <dgm:prSet presAssocID="{C0B3773C-8BD8-4F9E-9B4A-6D62AFF4C0D0}" presName="spaceBetweenRectangles" presStyleCnt="0"/>
      <dgm:spPr/>
    </dgm:pt>
    <dgm:pt modelId="{3FC5A061-27D7-4C75-817A-ED5AD95598D8}" type="pres">
      <dgm:prSet presAssocID="{3F397740-AD40-4D92-B509-0E4CE1DDB317}" presName="parentLin" presStyleCnt="0"/>
      <dgm:spPr/>
    </dgm:pt>
    <dgm:pt modelId="{0B643229-7749-43AC-BF5C-D8416DC1144C}" type="pres">
      <dgm:prSet presAssocID="{3F397740-AD40-4D92-B509-0E4CE1DDB317}" presName="parentLeftMargin" presStyleLbl="node1" presStyleIdx="2" presStyleCnt="5"/>
      <dgm:spPr/>
    </dgm:pt>
    <dgm:pt modelId="{C4AB2579-D018-4C39-B4E3-EF5919D7D922}" type="pres">
      <dgm:prSet presAssocID="{3F397740-AD40-4D92-B509-0E4CE1DDB31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76A13D-0113-4F27-99FD-2F3071AFE5B5}" type="pres">
      <dgm:prSet presAssocID="{3F397740-AD40-4D92-B509-0E4CE1DDB317}" presName="negativeSpace" presStyleCnt="0"/>
      <dgm:spPr/>
    </dgm:pt>
    <dgm:pt modelId="{B889B165-0C11-4BAF-B1DB-68FDE5AC7721}" type="pres">
      <dgm:prSet presAssocID="{3F397740-AD40-4D92-B509-0E4CE1DDB317}" presName="childText" presStyleLbl="conFgAcc1" presStyleIdx="3" presStyleCnt="5">
        <dgm:presLayoutVars>
          <dgm:bulletEnabled val="1"/>
        </dgm:presLayoutVars>
      </dgm:prSet>
      <dgm:spPr/>
    </dgm:pt>
    <dgm:pt modelId="{920C91A1-8ED4-45ED-B88A-753B64118C66}" type="pres">
      <dgm:prSet presAssocID="{CCE208E8-916C-4C09-9BBA-9444ABC2DEFA}" presName="spaceBetweenRectangles" presStyleCnt="0"/>
      <dgm:spPr/>
    </dgm:pt>
    <dgm:pt modelId="{A9370E66-2A9E-4833-9695-A63AC59132A2}" type="pres">
      <dgm:prSet presAssocID="{2E006789-A04B-4A25-8107-C3778AF12EEC}" presName="parentLin" presStyleCnt="0"/>
      <dgm:spPr/>
    </dgm:pt>
    <dgm:pt modelId="{73135B64-8DEB-4E83-A7B9-B08627A3F0DC}" type="pres">
      <dgm:prSet presAssocID="{2E006789-A04B-4A25-8107-C3778AF12EEC}" presName="parentLeftMargin" presStyleLbl="node1" presStyleIdx="3" presStyleCnt="5"/>
      <dgm:spPr/>
    </dgm:pt>
    <dgm:pt modelId="{6E8DF4D2-526C-4F58-8D57-8D95C98D58DF}" type="pres">
      <dgm:prSet presAssocID="{2E006789-A04B-4A25-8107-C3778AF12EE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DBF811-2DB2-4725-883D-CA7033E8FCA1}" type="pres">
      <dgm:prSet presAssocID="{2E006789-A04B-4A25-8107-C3778AF12EEC}" presName="negativeSpace" presStyleCnt="0"/>
      <dgm:spPr/>
    </dgm:pt>
    <dgm:pt modelId="{78B2B35E-8FA8-4E6C-ACB4-179A2F5CE626}" type="pres">
      <dgm:prSet presAssocID="{2E006789-A04B-4A25-8107-C3778AF12E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E0BDD03-ADB3-4586-887D-3B124113D068}" type="presOf" srcId="{3F397740-AD40-4D92-B509-0E4CE1DDB317}" destId="{C4AB2579-D018-4C39-B4E3-EF5919D7D922}" srcOrd="1" destOrd="0" presId="urn:microsoft.com/office/officeart/2005/8/layout/list1"/>
    <dgm:cxn modelId="{1EC91804-D508-4EC4-8B87-22BB67D0E47D}" srcId="{8E3AF7AB-4FB6-4111-8C6A-B4E805EF21E2}" destId="{3F397740-AD40-4D92-B509-0E4CE1DDB317}" srcOrd="3" destOrd="0" parTransId="{A0FF5D05-D013-4CDC-988C-11EE18CAF69F}" sibTransId="{CCE208E8-916C-4C09-9BBA-9444ABC2DEFA}"/>
    <dgm:cxn modelId="{7BF3B020-C09D-4856-9F60-0AB34ED72FD7}" type="presOf" srcId="{304FB210-3265-4F41-90BA-70A43E77D6AE}" destId="{9C154A92-1B9E-4D77-B83B-6FA220FB1481}" srcOrd="1" destOrd="0" presId="urn:microsoft.com/office/officeart/2005/8/layout/list1"/>
    <dgm:cxn modelId="{51EBDC29-660B-4195-A7C9-0F1910D8121A}" srcId="{8E3AF7AB-4FB6-4111-8C6A-B4E805EF21E2}" destId="{2E006789-A04B-4A25-8107-C3778AF12EEC}" srcOrd="4" destOrd="0" parTransId="{9590BD8F-60E4-46EC-9488-BBDBC2B25A9E}" sibTransId="{8F299D12-824C-4A5A-808B-695E993814CF}"/>
    <dgm:cxn modelId="{A3DB065C-1703-4421-A7A2-53C8807F6A46}" type="presOf" srcId="{8E3AF7AB-4FB6-4111-8C6A-B4E805EF21E2}" destId="{9F624FD1-2657-4DE8-9DC7-D5B02810910A}" srcOrd="0" destOrd="0" presId="urn:microsoft.com/office/officeart/2005/8/layout/list1"/>
    <dgm:cxn modelId="{02BB6168-649C-4ACF-9FDB-EC82F61E36C9}" type="presOf" srcId="{2E006789-A04B-4A25-8107-C3778AF12EEC}" destId="{73135B64-8DEB-4E83-A7B9-B08627A3F0DC}" srcOrd="0" destOrd="0" presId="urn:microsoft.com/office/officeart/2005/8/layout/list1"/>
    <dgm:cxn modelId="{9F222449-734D-43FE-A9C7-9C061801FA58}" type="presOf" srcId="{3F397740-AD40-4D92-B509-0E4CE1DDB317}" destId="{0B643229-7749-43AC-BF5C-D8416DC1144C}" srcOrd="0" destOrd="0" presId="urn:microsoft.com/office/officeart/2005/8/layout/list1"/>
    <dgm:cxn modelId="{7169B24A-0136-48BE-8B8D-AD80D4623995}" type="presOf" srcId="{2E006789-A04B-4A25-8107-C3778AF12EEC}" destId="{6E8DF4D2-526C-4F58-8D57-8D95C98D58DF}" srcOrd="1" destOrd="0" presId="urn:microsoft.com/office/officeart/2005/8/layout/list1"/>
    <dgm:cxn modelId="{1AB70D6B-58AA-49A6-AF6D-E4E4E18ECCAB}" srcId="{8E3AF7AB-4FB6-4111-8C6A-B4E805EF21E2}" destId="{304FB210-3265-4F41-90BA-70A43E77D6AE}" srcOrd="1" destOrd="0" parTransId="{3B4909B5-03D1-4830-A2FA-264964CDA16A}" sibTransId="{6677BB8B-941E-48CE-9E7F-E7B1EB48129C}"/>
    <dgm:cxn modelId="{61DE5577-C691-4E3F-81FA-C963A4CB5AF7}" srcId="{8E3AF7AB-4FB6-4111-8C6A-B4E805EF21E2}" destId="{DA302116-D29D-4E25-8379-4E28BF6C9CAC}" srcOrd="0" destOrd="0" parTransId="{F2891FC0-6AE0-4B4F-A608-AB8B05214860}" sibTransId="{11FD250B-C372-4585-AE35-E6A35BA1A964}"/>
    <dgm:cxn modelId="{C3B94C78-7E28-4843-B937-AEE7D7951B93}" type="presOf" srcId="{DA302116-D29D-4E25-8379-4E28BF6C9CAC}" destId="{C195FF3B-2FBC-45D7-B608-7BC4DB6CE301}" srcOrd="1" destOrd="0" presId="urn:microsoft.com/office/officeart/2005/8/layout/list1"/>
    <dgm:cxn modelId="{8D08607B-01A1-4150-987C-23DDDA3C238A}" type="presOf" srcId="{304FB210-3265-4F41-90BA-70A43E77D6AE}" destId="{8E1520F2-B12D-4818-96C6-CFC01F43E202}" srcOrd="0" destOrd="0" presId="urn:microsoft.com/office/officeart/2005/8/layout/list1"/>
    <dgm:cxn modelId="{AE616A98-E45C-4CD9-8B2A-2A7596883174}" srcId="{8E3AF7AB-4FB6-4111-8C6A-B4E805EF21E2}" destId="{7B275702-E4B6-4853-BB6D-C5A7259DF882}" srcOrd="2" destOrd="0" parTransId="{6B481325-F82A-4A61-932D-EB91FFE30510}" sibTransId="{C0B3773C-8BD8-4F9E-9B4A-6D62AFF4C0D0}"/>
    <dgm:cxn modelId="{F5B800BF-EB59-475E-B861-2D55EC8B4F19}" type="presOf" srcId="{7B275702-E4B6-4853-BB6D-C5A7259DF882}" destId="{1D46FBF7-784F-418F-8662-87665986842D}" srcOrd="1" destOrd="0" presId="urn:microsoft.com/office/officeart/2005/8/layout/list1"/>
    <dgm:cxn modelId="{E4ED59D6-14FD-4F5B-90F3-1080DECFC16F}" type="presOf" srcId="{7B275702-E4B6-4853-BB6D-C5A7259DF882}" destId="{2376A25E-A7AA-4DA7-A976-7272F8E8FE4A}" srcOrd="0" destOrd="0" presId="urn:microsoft.com/office/officeart/2005/8/layout/list1"/>
    <dgm:cxn modelId="{1C98D7F9-1E1D-455A-842A-AF99D81BEBD6}" type="presOf" srcId="{DA302116-D29D-4E25-8379-4E28BF6C9CAC}" destId="{312F8877-72AB-427F-B962-1AE092B97F49}" srcOrd="0" destOrd="0" presId="urn:microsoft.com/office/officeart/2005/8/layout/list1"/>
    <dgm:cxn modelId="{43F10EDD-2613-4B11-92A0-880AA748BB2F}" type="presParOf" srcId="{9F624FD1-2657-4DE8-9DC7-D5B02810910A}" destId="{902542B6-E9AE-470F-9816-68C6EC2A39C7}" srcOrd="0" destOrd="0" presId="urn:microsoft.com/office/officeart/2005/8/layout/list1"/>
    <dgm:cxn modelId="{0ABBC555-F85B-4909-8130-465AB4EB28AA}" type="presParOf" srcId="{902542B6-E9AE-470F-9816-68C6EC2A39C7}" destId="{312F8877-72AB-427F-B962-1AE092B97F49}" srcOrd="0" destOrd="0" presId="urn:microsoft.com/office/officeart/2005/8/layout/list1"/>
    <dgm:cxn modelId="{5B00742F-C404-47F3-8183-DDCC0237AAA2}" type="presParOf" srcId="{902542B6-E9AE-470F-9816-68C6EC2A39C7}" destId="{C195FF3B-2FBC-45D7-B608-7BC4DB6CE301}" srcOrd="1" destOrd="0" presId="urn:microsoft.com/office/officeart/2005/8/layout/list1"/>
    <dgm:cxn modelId="{55124B5C-23E5-47ED-BA14-DD17567F980E}" type="presParOf" srcId="{9F624FD1-2657-4DE8-9DC7-D5B02810910A}" destId="{2994D0FB-E3A6-48DB-8736-58AAEFA1E92D}" srcOrd="1" destOrd="0" presId="urn:microsoft.com/office/officeart/2005/8/layout/list1"/>
    <dgm:cxn modelId="{F8209E95-E395-46E0-98C6-96A704EB6FC2}" type="presParOf" srcId="{9F624FD1-2657-4DE8-9DC7-D5B02810910A}" destId="{A24BC7B0-7E28-456C-BFC2-7D4855A2708D}" srcOrd="2" destOrd="0" presId="urn:microsoft.com/office/officeart/2005/8/layout/list1"/>
    <dgm:cxn modelId="{E758F86D-1029-4099-A9D0-19A14BCDD1DB}" type="presParOf" srcId="{9F624FD1-2657-4DE8-9DC7-D5B02810910A}" destId="{8ED620B1-E782-4EC7-855C-3078D25475B0}" srcOrd="3" destOrd="0" presId="urn:microsoft.com/office/officeart/2005/8/layout/list1"/>
    <dgm:cxn modelId="{4220106E-6674-4A68-B220-7936993F19DA}" type="presParOf" srcId="{9F624FD1-2657-4DE8-9DC7-D5B02810910A}" destId="{5256D5E4-8160-4B9B-93D2-A59D15C262B7}" srcOrd="4" destOrd="0" presId="urn:microsoft.com/office/officeart/2005/8/layout/list1"/>
    <dgm:cxn modelId="{4BBABC32-F13D-4ED4-9DEC-10F8899F50D9}" type="presParOf" srcId="{5256D5E4-8160-4B9B-93D2-A59D15C262B7}" destId="{8E1520F2-B12D-4818-96C6-CFC01F43E202}" srcOrd="0" destOrd="0" presId="urn:microsoft.com/office/officeart/2005/8/layout/list1"/>
    <dgm:cxn modelId="{CFA9FCA8-EE8F-48A4-8942-F38C66E3F56F}" type="presParOf" srcId="{5256D5E4-8160-4B9B-93D2-A59D15C262B7}" destId="{9C154A92-1B9E-4D77-B83B-6FA220FB1481}" srcOrd="1" destOrd="0" presId="urn:microsoft.com/office/officeart/2005/8/layout/list1"/>
    <dgm:cxn modelId="{A6F5E4D1-6EE0-4CD6-BDFB-E79A515B5BB1}" type="presParOf" srcId="{9F624FD1-2657-4DE8-9DC7-D5B02810910A}" destId="{245B0C2C-24AD-4C86-AF92-79D8B51B655F}" srcOrd="5" destOrd="0" presId="urn:microsoft.com/office/officeart/2005/8/layout/list1"/>
    <dgm:cxn modelId="{0FCD47CB-AC0C-40C5-B2AA-52A2A81B4360}" type="presParOf" srcId="{9F624FD1-2657-4DE8-9DC7-D5B02810910A}" destId="{85A63FEB-0B71-4288-942F-AFA0E0EF4F1C}" srcOrd="6" destOrd="0" presId="urn:microsoft.com/office/officeart/2005/8/layout/list1"/>
    <dgm:cxn modelId="{6C510759-12E9-4D2C-AA6A-DD993FECCA4F}" type="presParOf" srcId="{9F624FD1-2657-4DE8-9DC7-D5B02810910A}" destId="{17BB4C7B-3167-4076-A387-4B75688E7A7C}" srcOrd="7" destOrd="0" presId="urn:microsoft.com/office/officeart/2005/8/layout/list1"/>
    <dgm:cxn modelId="{A2730CAE-7608-4281-ACF2-8D53BC2BFCC0}" type="presParOf" srcId="{9F624FD1-2657-4DE8-9DC7-D5B02810910A}" destId="{48EAAE6D-08EF-4628-BCFF-84C7E9C4153D}" srcOrd="8" destOrd="0" presId="urn:microsoft.com/office/officeart/2005/8/layout/list1"/>
    <dgm:cxn modelId="{87318786-3D77-473D-8016-71A4723D542C}" type="presParOf" srcId="{48EAAE6D-08EF-4628-BCFF-84C7E9C4153D}" destId="{2376A25E-A7AA-4DA7-A976-7272F8E8FE4A}" srcOrd="0" destOrd="0" presId="urn:microsoft.com/office/officeart/2005/8/layout/list1"/>
    <dgm:cxn modelId="{C58C16C1-E7E2-4810-B2ED-FFAADB6C1064}" type="presParOf" srcId="{48EAAE6D-08EF-4628-BCFF-84C7E9C4153D}" destId="{1D46FBF7-784F-418F-8662-87665986842D}" srcOrd="1" destOrd="0" presId="urn:microsoft.com/office/officeart/2005/8/layout/list1"/>
    <dgm:cxn modelId="{F702971A-31BA-41BD-9E95-6E251A824F7A}" type="presParOf" srcId="{9F624FD1-2657-4DE8-9DC7-D5B02810910A}" destId="{8BB7BA95-68AD-4DB9-BE82-590B6E9041EA}" srcOrd="9" destOrd="0" presId="urn:microsoft.com/office/officeart/2005/8/layout/list1"/>
    <dgm:cxn modelId="{EB3DDA70-C2DD-4FE7-AA58-D8DB69B86A34}" type="presParOf" srcId="{9F624FD1-2657-4DE8-9DC7-D5B02810910A}" destId="{6B46F173-6641-4D8B-8C02-FB31003F04B7}" srcOrd="10" destOrd="0" presId="urn:microsoft.com/office/officeart/2005/8/layout/list1"/>
    <dgm:cxn modelId="{D37130F1-70B5-443F-A327-025341E37F6A}" type="presParOf" srcId="{9F624FD1-2657-4DE8-9DC7-D5B02810910A}" destId="{BC415A17-BAC3-43DD-9D49-58E48C8A7760}" srcOrd="11" destOrd="0" presId="urn:microsoft.com/office/officeart/2005/8/layout/list1"/>
    <dgm:cxn modelId="{25B9EBA0-2AC0-4C1F-9456-8D1C093BCC2E}" type="presParOf" srcId="{9F624FD1-2657-4DE8-9DC7-D5B02810910A}" destId="{3FC5A061-27D7-4C75-817A-ED5AD95598D8}" srcOrd="12" destOrd="0" presId="urn:microsoft.com/office/officeart/2005/8/layout/list1"/>
    <dgm:cxn modelId="{74882F4D-2961-479F-B9BA-21E903BFFA30}" type="presParOf" srcId="{3FC5A061-27D7-4C75-817A-ED5AD95598D8}" destId="{0B643229-7749-43AC-BF5C-D8416DC1144C}" srcOrd="0" destOrd="0" presId="urn:microsoft.com/office/officeart/2005/8/layout/list1"/>
    <dgm:cxn modelId="{AD31B0E3-3BD7-4E3F-B83A-6115321C0A85}" type="presParOf" srcId="{3FC5A061-27D7-4C75-817A-ED5AD95598D8}" destId="{C4AB2579-D018-4C39-B4E3-EF5919D7D922}" srcOrd="1" destOrd="0" presId="urn:microsoft.com/office/officeart/2005/8/layout/list1"/>
    <dgm:cxn modelId="{C188D8F5-3908-409F-9F05-F24B261CD160}" type="presParOf" srcId="{9F624FD1-2657-4DE8-9DC7-D5B02810910A}" destId="{5776A13D-0113-4F27-99FD-2F3071AFE5B5}" srcOrd="13" destOrd="0" presId="urn:microsoft.com/office/officeart/2005/8/layout/list1"/>
    <dgm:cxn modelId="{8E0C9003-F491-4B33-96ED-346801EABADA}" type="presParOf" srcId="{9F624FD1-2657-4DE8-9DC7-D5B02810910A}" destId="{B889B165-0C11-4BAF-B1DB-68FDE5AC7721}" srcOrd="14" destOrd="0" presId="urn:microsoft.com/office/officeart/2005/8/layout/list1"/>
    <dgm:cxn modelId="{B8ABCA3B-956F-4914-A21E-FCF21EBB7B89}" type="presParOf" srcId="{9F624FD1-2657-4DE8-9DC7-D5B02810910A}" destId="{920C91A1-8ED4-45ED-B88A-753B64118C66}" srcOrd="15" destOrd="0" presId="urn:microsoft.com/office/officeart/2005/8/layout/list1"/>
    <dgm:cxn modelId="{DAB77876-9CCC-46AD-8345-6D79D5EBB608}" type="presParOf" srcId="{9F624FD1-2657-4DE8-9DC7-D5B02810910A}" destId="{A9370E66-2A9E-4833-9695-A63AC59132A2}" srcOrd="16" destOrd="0" presId="urn:microsoft.com/office/officeart/2005/8/layout/list1"/>
    <dgm:cxn modelId="{5E3029C3-BE93-4B46-A2AF-2735659E5C01}" type="presParOf" srcId="{A9370E66-2A9E-4833-9695-A63AC59132A2}" destId="{73135B64-8DEB-4E83-A7B9-B08627A3F0DC}" srcOrd="0" destOrd="0" presId="urn:microsoft.com/office/officeart/2005/8/layout/list1"/>
    <dgm:cxn modelId="{CE8272DB-36AC-4629-82BB-6E3273C9BFC5}" type="presParOf" srcId="{A9370E66-2A9E-4833-9695-A63AC59132A2}" destId="{6E8DF4D2-526C-4F58-8D57-8D95C98D58DF}" srcOrd="1" destOrd="0" presId="urn:microsoft.com/office/officeart/2005/8/layout/list1"/>
    <dgm:cxn modelId="{7AB570E0-5185-4E80-96F8-D24380F57AB8}" type="presParOf" srcId="{9F624FD1-2657-4DE8-9DC7-D5B02810910A}" destId="{88DBF811-2DB2-4725-883D-CA7033E8FCA1}" srcOrd="17" destOrd="0" presId="urn:microsoft.com/office/officeart/2005/8/layout/list1"/>
    <dgm:cxn modelId="{8AB1DF42-F0AB-48C4-B4E8-40B5696EEC2F}" type="presParOf" srcId="{9F624FD1-2657-4DE8-9DC7-D5B02810910A}" destId="{78B2B35E-8FA8-4E6C-ACB4-179A2F5CE6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93927-7F87-47D2-9D06-272EB733F571}">
      <dsp:nvSpPr>
        <dsp:cNvPr id="0" name=""/>
        <dsp:cNvSpPr/>
      </dsp:nvSpPr>
      <dsp:spPr>
        <a:xfrm>
          <a:off x="2148171" y="2355911"/>
          <a:ext cx="587281" cy="167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640" y="0"/>
              </a:lnTo>
              <a:lnTo>
                <a:pt x="293640" y="1678586"/>
              </a:lnTo>
              <a:lnTo>
                <a:pt x="587281" y="1678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00" kern="1200"/>
        </a:p>
      </dsp:txBody>
      <dsp:txXfrm>
        <a:off x="2397353" y="3150746"/>
        <a:ext cx="88917" cy="88917"/>
      </dsp:txXfrm>
    </dsp:sp>
    <dsp:sp modelId="{8DF85DB9-9AB5-45AB-90A8-DD853931914F}">
      <dsp:nvSpPr>
        <dsp:cNvPr id="0" name=""/>
        <dsp:cNvSpPr/>
      </dsp:nvSpPr>
      <dsp:spPr>
        <a:xfrm>
          <a:off x="2148171" y="2355911"/>
          <a:ext cx="587281" cy="55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640" y="0"/>
              </a:lnTo>
              <a:lnTo>
                <a:pt x="293640" y="559528"/>
              </a:lnTo>
              <a:lnTo>
                <a:pt x="587281" y="559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kern="1200"/>
        </a:p>
      </dsp:txBody>
      <dsp:txXfrm>
        <a:off x="2421533" y="2615397"/>
        <a:ext cx="40557" cy="40557"/>
      </dsp:txXfrm>
    </dsp:sp>
    <dsp:sp modelId="{9CCA149F-2BF4-4114-964E-16A9DB0E920D}">
      <dsp:nvSpPr>
        <dsp:cNvPr id="0" name=""/>
        <dsp:cNvSpPr/>
      </dsp:nvSpPr>
      <dsp:spPr>
        <a:xfrm>
          <a:off x="2148171" y="1796382"/>
          <a:ext cx="587281" cy="559528"/>
        </a:xfrm>
        <a:custGeom>
          <a:avLst/>
          <a:gdLst/>
          <a:ahLst/>
          <a:cxnLst/>
          <a:rect l="0" t="0" r="0" b="0"/>
          <a:pathLst>
            <a:path>
              <a:moveTo>
                <a:pt x="0" y="559528"/>
              </a:moveTo>
              <a:lnTo>
                <a:pt x="293640" y="559528"/>
              </a:lnTo>
              <a:lnTo>
                <a:pt x="293640" y="0"/>
              </a:lnTo>
              <a:lnTo>
                <a:pt x="5872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kern="1200"/>
        </a:p>
      </dsp:txBody>
      <dsp:txXfrm>
        <a:off x="2421533" y="2055868"/>
        <a:ext cx="40557" cy="40557"/>
      </dsp:txXfrm>
    </dsp:sp>
    <dsp:sp modelId="{0268D04B-D05A-49FC-9BB7-52B501E96B13}">
      <dsp:nvSpPr>
        <dsp:cNvPr id="0" name=""/>
        <dsp:cNvSpPr/>
      </dsp:nvSpPr>
      <dsp:spPr>
        <a:xfrm>
          <a:off x="2148171" y="677324"/>
          <a:ext cx="587281" cy="1678586"/>
        </a:xfrm>
        <a:custGeom>
          <a:avLst/>
          <a:gdLst/>
          <a:ahLst/>
          <a:cxnLst/>
          <a:rect l="0" t="0" r="0" b="0"/>
          <a:pathLst>
            <a:path>
              <a:moveTo>
                <a:pt x="0" y="1678586"/>
              </a:moveTo>
              <a:lnTo>
                <a:pt x="293640" y="1678586"/>
              </a:lnTo>
              <a:lnTo>
                <a:pt x="293640" y="0"/>
              </a:lnTo>
              <a:lnTo>
                <a:pt x="5872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kern="1200"/>
        </a:p>
      </dsp:txBody>
      <dsp:txXfrm>
        <a:off x="2397353" y="1472159"/>
        <a:ext cx="88917" cy="88917"/>
      </dsp:txXfrm>
    </dsp:sp>
    <dsp:sp modelId="{E9620300-30EB-44FF-95A4-BA105F50DD0F}">
      <dsp:nvSpPr>
        <dsp:cNvPr id="0" name=""/>
        <dsp:cNvSpPr/>
      </dsp:nvSpPr>
      <dsp:spPr>
        <a:xfrm rot="16200000">
          <a:off x="-655363" y="1908288"/>
          <a:ext cx="4711823" cy="895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Celovita ocena poslovnih partnerjev</a:t>
          </a:r>
        </a:p>
      </dsp:txBody>
      <dsp:txXfrm>
        <a:off x="-655363" y="1908288"/>
        <a:ext cx="4711823" cy="895246"/>
      </dsp:txXfrm>
    </dsp:sp>
    <dsp:sp modelId="{170E7A48-546A-496C-B8D8-F0050DC232FA}">
      <dsp:nvSpPr>
        <dsp:cNvPr id="0" name=""/>
        <dsp:cNvSpPr/>
      </dsp:nvSpPr>
      <dsp:spPr>
        <a:xfrm>
          <a:off x="2735452" y="229701"/>
          <a:ext cx="2936408" cy="895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Glede na vrsto podatkov</a:t>
          </a:r>
        </a:p>
      </dsp:txBody>
      <dsp:txXfrm>
        <a:off x="2735452" y="229701"/>
        <a:ext cx="2936408" cy="895246"/>
      </dsp:txXfrm>
    </dsp:sp>
    <dsp:sp modelId="{8FD86F43-B9D9-4284-B2F2-F514DAA3AEB4}">
      <dsp:nvSpPr>
        <dsp:cNvPr id="0" name=""/>
        <dsp:cNvSpPr/>
      </dsp:nvSpPr>
      <dsp:spPr>
        <a:xfrm>
          <a:off x="2735452" y="1348759"/>
          <a:ext cx="2936408" cy="895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Domači ali tuji poslovni partnerji</a:t>
          </a:r>
        </a:p>
      </dsp:txBody>
      <dsp:txXfrm>
        <a:off x="2735452" y="1348759"/>
        <a:ext cx="2936408" cy="895246"/>
      </dsp:txXfrm>
    </dsp:sp>
    <dsp:sp modelId="{6E6453AB-4899-4ABD-B3EF-0C51786A1711}">
      <dsp:nvSpPr>
        <dsp:cNvPr id="0" name=""/>
        <dsp:cNvSpPr/>
      </dsp:nvSpPr>
      <dsp:spPr>
        <a:xfrm>
          <a:off x="2735452" y="2467817"/>
          <a:ext cx="2936408" cy="895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Lastna ali specialistična ocena</a:t>
          </a:r>
        </a:p>
      </dsp:txBody>
      <dsp:txXfrm>
        <a:off x="2735452" y="2467817"/>
        <a:ext cx="2936408" cy="895246"/>
      </dsp:txXfrm>
    </dsp:sp>
    <dsp:sp modelId="{9293A6C5-BED8-4CCB-9074-BAE162109776}">
      <dsp:nvSpPr>
        <dsp:cNvPr id="0" name=""/>
        <dsp:cNvSpPr/>
      </dsp:nvSpPr>
      <dsp:spPr>
        <a:xfrm>
          <a:off x="2735452" y="3586875"/>
          <a:ext cx="2936408" cy="895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Posamično preverjanje enega poslovnega partnerja ali več</a:t>
          </a:r>
        </a:p>
      </dsp:txBody>
      <dsp:txXfrm>
        <a:off x="2735452" y="3586875"/>
        <a:ext cx="2936408" cy="895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8B37-266E-4097-BDBC-E2A7C1ECD761}">
      <dsp:nvSpPr>
        <dsp:cNvPr id="0" name=""/>
        <dsp:cNvSpPr/>
      </dsp:nvSpPr>
      <dsp:spPr>
        <a:xfrm>
          <a:off x="0" y="0"/>
          <a:ext cx="5112568" cy="5112568"/>
        </a:xfrm>
        <a:prstGeom prst="triangle">
          <a:avLst/>
        </a:prstGeom>
        <a:solidFill>
          <a:srgbClr val="009A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1261D-1B29-4844-BA35-523729686D40}">
      <dsp:nvSpPr>
        <dsp:cNvPr id="0" name=""/>
        <dsp:cNvSpPr/>
      </dsp:nvSpPr>
      <dsp:spPr>
        <a:xfrm>
          <a:off x="2497046" y="576065"/>
          <a:ext cx="4871865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Protestirane</a:t>
          </a: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 menice -  </a:t>
          </a:r>
          <a:r>
            <a:rPr lang="sl-SI" sz="2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eRPM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6836" y="595855"/>
        <a:ext cx="4832285" cy="365830"/>
      </dsp:txXfrm>
    </dsp:sp>
    <dsp:sp modelId="{51097EFE-ADC4-4DCF-9DA0-763191612A61}">
      <dsp:nvSpPr>
        <dsp:cNvPr id="0" name=""/>
        <dsp:cNvSpPr/>
      </dsp:nvSpPr>
      <dsp:spPr>
        <a:xfrm>
          <a:off x="2447398" y="1080120"/>
          <a:ext cx="4921513" cy="602768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Prostovoljske organizacije in organizacije s prostovoljskim programom - </a:t>
          </a:r>
          <a:r>
            <a:rPr lang="sl-SI" sz="2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eVPO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6823" y="1109545"/>
        <a:ext cx="4862663" cy="543918"/>
      </dsp:txXfrm>
    </dsp:sp>
    <dsp:sp modelId="{B4401368-F9CE-42AD-848F-656BD3DA6A7C}">
      <dsp:nvSpPr>
        <dsp:cNvPr id="0" name=""/>
        <dsp:cNvSpPr/>
      </dsp:nvSpPr>
      <dsp:spPr>
        <a:xfrm>
          <a:off x="2489452" y="1800199"/>
          <a:ext cx="4946337" cy="646784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Register zavezancev za informacije javnega značaja – </a:t>
          </a:r>
          <a:r>
            <a:rPr lang="sl-SI" sz="2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eRZIJZ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1025" y="1831772"/>
        <a:ext cx="4883191" cy="583638"/>
      </dsp:txXfrm>
    </dsp:sp>
    <dsp:sp modelId="{D8F81618-165C-4FEC-ADB2-753C1DC4947A}">
      <dsp:nvSpPr>
        <dsp:cNvPr id="0" name=""/>
        <dsp:cNvSpPr/>
      </dsp:nvSpPr>
      <dsp:spPr>
        <a:xfrm>
          <a:off x="2489469" y="2520281"/>
          <a:ext cx="4958733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Evidenca digitalnih potrdil –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EDP</a:t>
          </a:r>
        </a:p>
      </dsp:txBody>
      <dsp:txXfrm>
        <a:off x="2509259" y="2540071"/>
        <a:ext cx="4919153" cy="365830"/>
      </dsp:txXfrm>
    </dsp:sp>
    <dsp:sp modelId="{37BF8221-BFE4-42B3-B17C-3ED38E40DCD7}">
      <dsp:nvSpPr>
        <dsp:cNvPr id="0" name=""/>
        <dsp:cNvSpPr/>
      </dsp:nvSpPr>
      <dsp:spPr>
        <a:xfrm>
          <a:off x="2489452" y="3024336"/>
          <a:ext cx="4964947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Seznam osebno dopolnilno delo  - </a:t>
          </a:r>
          <a:r>
            <a:rPr lang="sl-SI" sz="2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eSODD</a:t>
          </a:r>
          <a:endParaRPr lang="sl-SI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9242" y="3044126"/>
        <a:ext cx="4925367" cy="365830"/>
      </dsp:txXfrm>
    </dsp:sp>
    <dsp:sp modelId="{92A29215-65E3-4488-8FC6-8187ACC9E7CD}">
      <dsp:nvSpPr>
        <dsp:cNvPr id="0" name=""/>
        <dsp:cNvSpPr/>
      </dsp:nvSpPr>
      <dsp:spPr>
        <a:xfrm>
          <a:off x="2489469" y="3528391"/>
          <a:ext cx="4991101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Register dejanskih lastnikov - RDL</a:t>
          </a:r>
        </a:p>
      </dsp:txBody>
      <dsp:txXfrm>
        <a:off x="2509259" y="3548181"/>
        <a:ext cx="4951521" cy="365830"/>
      </dsp:txXfrm>
    </dsp:sp>
    <dsp:sp modelId="{2B0A81B4-9BAA-4720-97C7-62B1E62CEFCE}">
      <dsp:nvSpPr>
        <dsp:cNvPr id="0" name=""/>
        <dsp:cNvSpPr/>
      </dsp:nvSpPr>
      <dsp:spPr>
        <a:xfrm>
          <a:off x="2489469" y="4032447"/>
          <a:ext cx="4968038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Register nastanitvenih obratov –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RNO</a:t>
          </a:r>
        </a:p>
      </dsp:txBody>
      <dsp:txXfrm>
        <a:off x="2509259" y="4052237"/>
        <a:ext cx="4928458" cy="365830"/>
      </dsp:txXfrm>
    </dsp:sp>
    <dsp:sp modelId="{51ADD147-12BF-48BE-A19C-1440FE8B989E}">
      <dsp:nvSpPr>
        <dsp:cNvPr id="0" name=""/>
        <dsp:cNvSpPr/>
      </dsp:nvSpPr>
      <dsp:spPr>
        <a:xfrm>
          <a:off x="2489452" y="4536502"/>
          <a:ext cx="4969600" cy="40541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alibri" panose="020F0502020204030204" pitchFamily="34" charset="0"/>
              <a:cs typeface="Calibri" panose="020F0502020204030204" pitchFamily="34" charset="0"/>
            </a:rPr>
            <a:t>Evidenca nevladnih organizacij - </a:t>
          </a:r>
          <a:r>
            <a:rPr lang="sl-SI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ENO</a:t>
          </a:r>
        </a:p>
      </dsp:txBody>
      <dsp:txXfrm>
        <a:off x="2509242" y="4556292"/>
        <a:ext cx="4930020" cy="365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C7B0-7E28-456C-BFC2-7D4855A2708D}">
      <dsp:nvSpPr>
        <dsp:cNvPr id="0" name=""/>
        <dsp:cNvSpPr/>
      </dsp:nvSpPr>
      <dsp:spPr>
        <a:xfrm>
          <a:off x="0" y="349451"/>
          <a:ext cx="74168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5FF3B-2FBC-45D7-B608-7BC4DB6CE301}">
      <dsp:nvSpPr>
        <dsp:cNvPr id="0" name=""/>
        <dsp:cNvSpPr/>
      </dsp:nvSpPr>
      <dsp:spPr>
        <a:xfrm>
          <a:off x="473972" y="62192"/>
          <a:ext cx="51917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u="sng" kern="1200" dirty="0">
              <a:solidFill>
                <a:schemeClr val="tx1"/>
              </a:solidFill>
            </a:rPr>
            <a:t>Objave v registracijskih postopkih 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502793" y="91013"/>
        <a:ext cx="5134134" cy="532758"/>
      </dsp:txXfrm>
    </dsp:sp>
    <dsp:sp modelId="{85A63FEB-0B71-4288-942F-AFA0E0EF4F1C}">
      <dsp:nvSpPr>
        <dsp:cNvPr id="0" name=""/>
        <dsp:cNvSpPr/>
      </dsp:nvSpPr>
      <dsp:spPr>
        <a:xfrm>
          <a:off x="0" y="1256651"/>
          <a:ext cx="74168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54A92-1B9E-4D77-B83B-6FA220FB1481}">
      <dsp:nvSpPr>
        <dsp:cNvPr id="0" name=""/>
        <dsp:cNvSpPr/>
      </dsp:nvSpPr>
      <dsp:spPr>
        <a:xfrm>
          <a:off x="370841" y="961451"/>
          <a:ext cx="51917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u="sng" kern="1200">
              <a:solidFill>
                <a:schemeClr val="tx1"/>
              </a:solidFill>
            </a:rPr>
            <a:t>Objave v postopkih zaradi insolventnosti</a:t>
          </a:r>
          <a:endParaRPr lang="sl-SI" sz="2000" kern="1200">
            <a:solidFill>
              <a:schemeClr val="tx1"/>
            </a:solidFill>
          </a:endParaRPr>
        </a:p>
      </dsp:txBody>
      <dsp:txXfrm>
        <a:off x="399662" y="990272"/>
        <a:ext cx="5134134" cy="532758"/>
      </dsp:txXfrm>
    </dsp:sp>
    <dsp:sp modelId="{6B46F173-6641-4D8B-8C02-FB31003F04B7}">
      <dsp:nvSpPr>
        <dsp:cNvPr id="0" name=""/>
        <dsp:cNvSpPr/>
      </dsp:nvSpPr>
      <dsp:spPr>
        <a:xfrm>
          <a:off x="0" y="2163852"/>
          <a:ext cx="74168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6FBF7-784F-418F-8662-87665986842D}">
      <dsp:nvSpPr>
        <dsp:cNvPr id="0" name=""/>
        <dsp:cNvSpPr/>
      </dsp:nvSpPr>
      <dsp:spPr>
        <a:xfrm>
          <a:off x="370841" y="1868652"/>
          <a:ext cx="51917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u="sng" kern="1200">
              <a:solidFill>
                <a:schemeClr val="tx1"/>
              </a:solidFill>
            </a:rPr>
            <a:t>Objave po ZGD-1</a:t>
          </a:r>
          <a:endParaRPr lang="sl-SI" sz="2000" kern="1200">
            <a:solidFill>
              <a:schemeClr val="tx1"/>
            </a:solidFill>
          </a:endParaRPr>
        </a:p>
      </dsp:txBody>
      <dsp:txXfrm>
        <a:off x="399662" y="1897473"/>
        <a:ext cx="5134134" cy="532758"/>
      </dsp:txXfrm>
    </dsp:sp>
    <dsp:sp modelId="{B889B165-0C11-4BAF-B1DB-68FDE5AC7721}">
      <dsp:nvSpPr>
        <dsp:cNvPr id="0" name=""/>
        <dsp:cNvSpPr/>
      </dsp:nvSpPr>
      <dsp:spPr>
        <a:xfrm>
          <a:off x="0" y="3071052"/>
          <a:ext cx="74168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B2579-D018-4C39-B4E3-EF5919D7D922}">
      <dsp:nvSpPr>
        <dsp:cNvPr id="0" name=""/>
        <dsp:cNvSpPr/>
      </dsp:nvSpPr>
      <dsp:spPr>
        <a:xfrm>
          <a:off x="370841" y="2775852"/>
          <a:ext cx="51917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u="sng" kern="1200">
              <a:solidFill>
                <a:schemeClr val="tx1"/>
              </a:solidFill>
            </a:rPr>
            <a:t>Objave po ZKUASP</a:t>
          </a:r>
          <a:endParaRPr lang="sl-SI" sz="2000" kern="1200">
            <a:solidFill>
              <a:schemeClr val="tx1"/>
            </a:solidFill>
          </a:endParaRPr>
        </a:p>
      </dsp:txBody>
      <dsp:txXfrm>
        <a:off x="399662" y="2804673"/>
        <a:ext cx="5134134" cy="532758"/>
      </dsp:txXfrm>
    </dsp:sp>
    <dsp:sp modelId="{78B2B35E-8FA8-4E6C-ACB4-179A2F5CE626}">
      <dsp:nvSpPr>
        <dsp:cNvPr id="0" name=""/>
        <dsp:cNvSpPr/>
      </dsp:nvSpPr>
      <dsp:spPr>
        <a:xfrm>
          <a:off x="0" y="3978252"/>
          <a:ext cx="74168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DF4D2-526C-4F58-8D57-8D95C98D58DF}">
      <dsp:nvSpPr>
        <dsp:cNvPr id="0" name=""/>
        <dsp:cNvSpPr/>
      </dsp:nvSpPr>
      <dsp:spPr>
        <a:xfrm>
          <a:off x="370841" y="3683052"/>
          <a:ext cx="51917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u="sng" kern="1200" dirty="0">
              <a:solidFill>
                <a:schemeClr val="tx1"/>
              </a:solidFill>
            </a:rPr>
            <a:t>Objave Banke Slovenije v postopkih reševanja bank (do leta 2020)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399662" y="3711873"/>
        <a:ext cx="513413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0E7B-47DC-4A28-BE2D-8B32988390BB}" type="datetimeFigureOut">
              <a:rPr lang="sl-SI" smtClean="0"/>
              <a:t>1. 04. 2019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DA3E-7059-42FF-88C4-291048D092A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820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8594-4A1D-4FE5-BE98-45BBB08B792A}" type="datetimeFigureOut">
              <a:rPr lang="sl-SI" smtClean="0"/>
              <a:t>1. 04. 2019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CDF3-90FB-452E-9D1E-F7ED8CBD6F2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69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99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FBF6-A034-4E0D-9550-A22E2CDFD055}" type="slidenum">
              <a:rPr lang="sl-SI" smtClean="0"/>
              <a:t>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810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FBF6-A034-4E0D-9550-A22E2CDFD055}" type="slidenum">
              <a:rPr lang="sl-SI" smtClean="0"/>
              <a:t>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197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2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19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864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C5A40-D98E-40C0-BA8C-0C30183611CD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511D-9652-41CD-A52C-5C66F8A0CD4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46533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D004E-F0AE-4B16-8854-F66EA183A636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307D-C33B-4052-B607-0F545005833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10573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981200" cy="5262563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57188" y="1143000"/>
            <a:ext cx="5795962" cy="526256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2306-E4EC-45C9-B286-C0FFBD89FAEF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9F9B-4564-47CB-81E2-E032A6FEA34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45409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98582" y="825979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tx1"/>
                </a:solidFill>
                <a:latin typeface="Open sens"/>
                <a:cs typeface="Open sens"/>
              </a:rPr>
              <a:t>Tekst</a:t>
            </a:r>
            <a:r>
              <a:rPr lang="en-US" sz="2800" dirty="0">
                <a:solidFill>
                  <a:schemeClr val="tx1"/>
                </a:solidFill>
                <a:latin typeface="Open sens"/>
                <a:cs typeface="Open sens"/>
              </a:rPr>
              <a:t>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Open sens"/>
                <a:cs typeface="Open sens"/>
              </a:rPr>
              <a:t>poudarek1 </a:t>
            </a:r>
            <a:endParaRPr lang="en-US" sz="2800" dirty="0">
              <a:solidFill>
                <a:schemeClr val="tx1"/>
              </a:solidFill>
              <a:latin typeface="Open sens"/>
              <a:cs typeface="Open sens"/>
            </a:endParaRPr>
          </a:p>
          <a:p>
            <a:pPr algn="l"/>
            <a:r>
              <a:rPr lang="en-US" sz="2800" b="1" dirty="0">
                <a:solidFill>
                  <a:srgbClr val="32A3CA"/>
                </a:solidFill>
                <a:latin typeface="Open sens"/>
                <a:cs typeface="Open sens"/>
              </a:rPr>
              <a:t>poudarek2</a:t>
            </a:r>
            <a:endParaRPr lang="en-US" sz="2800" dirty="0">
              <a:solidFill>
                <a:srgbClr val="32A3CA"/>
              </a:solidFill>
              <a:latin typeface="Open sens"/>
              <a:cs typeface="Open sens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9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3981-9CD6-4293-AE8E-347E663D1571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76946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3152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C085-DDC9-4450-BCBC-72F674E19413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ED3-CEA7-4886-9A45-D1A9088E433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3152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A87F-26EF-4130-BED1-A9C2A15D0726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ED3-CEA7-4886-9A45-D1A9088E433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6A03-0EAE-41D1-9546-BF8D9960D392}" type="datetimeFigureOut">
              <a:rPr lang="sl-SI">
                <a:solidFill>
                  <a:srgbClr val="000000"/>
                </a:solidFill>
              </a:rPr>
              <a:pPr>
                <a:defRPr/>
              </a:p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7BEDE-06DB-49D4-B69B-5FDE78E7B639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7D1F-A3AA-4E10-B7CA-B2660B4FBED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7720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DEE2-741D-40B0-BC85-B99B73F075B3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BF95-E53E-4D60-B304-94D56F11DAB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2060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324E-AA69-41BD-939E-F641D258FAD7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D4CB-D965-45E4-A011-A740168B20A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7011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B373-9161-4DB9-B36B-C2F9B97F5E9A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E6D6-4470-4EF9-ACC2-8083369B8C7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70399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388778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97375" y="2214563"/>
            <a:ext cx="38893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A8DAD-C3AC-4120-A669-8C4B164C7255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121C-70FB-41D1-963C-1BC46DE4148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05406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E95F-2D58-4616-AFD4-3148B07BD21B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372D-9C17-49A8-90CA-B2B93617689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14090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7308-8A75-4D28-9EFA-0632FD730A39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B72D-B8C7-41CA-AB5D-DA3C4DCB246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3551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3D16-37B3-47C9-B532-59712FC79449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01A7-65C5-475F-891B-7AE1FE2C648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6219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CD29-975F-494F-9035-4D49FF51EC5A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1455-151A-43B8-AE7A-5C7944ACAC5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7302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3BC95-C6CC-4EAF-9847-E1CCB9BA038B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9D8A-44B1-4CED-A2CB-6B67FB41659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2543"/>
      </p:ext>
    </p:extLst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A530-578F-4AC2-9EEB-AC7B701E338C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6B9BF-BD3E-485C-B45D-A76988EF5F4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12604"/>
      </p:ext>
    </p:extLst>
  </p:cSld>
  <p:clrMapOvr>
    <a:masterClrMapping/>
  </p:clrMapOvr>
  <p:transition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981200" cy="5262563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57188" y="1143000"/>
            <a:ext cx="5795962" cy="526256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C7E7-4F68-453B-B56F-83C3A74501B2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CF64-D8F2-4C71-9A7B-AF9117D66E4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3017"/>
      </p:ext>
    </p:extLst>
  </p:cSld>
  <p:clrMapOvr>
    <a:masterClrMapping/>
  </p:clrMapOvr>
  <p:transition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943F-064D-432E-9B98-DB8FF110CDBA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78825"/>
      </p:ext>
    </p:extLst>
  </p:cSld>
  <p:clrMapOvr>
    <a:masterClrMapping/>
  </p:clrMapOvr>
  <p:transition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22FD-2EF6-41BC-AC1C-6458EF6A4AD4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31248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4FA3-FC46-4893-AF05-F5F769DBDD7A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7ED6-D4DD-4982-935F-07AA3A08921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1292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76E4-9714-452C-B054-B8F5090DCB66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29913"/>
      </p:ext>
    </p:extLst>
  </p:cSld>
  <p:clrMapOvr>
    <a:masterClrMapping/>
  </p:clrMapOvr>
  <p:transition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EBE-5A2F-47F3-89E3-2A01C76A3D25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201"/>
      </p:ext>
    </p:extLst>
  </p:cSld>
  <p:clrMapOvr>
    <a:masterClrMapping/>
  </p:clrMapOvr>
  <p:transition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91B1-C97F-4542-A428-6E057AFDE2C6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4774"/>
      </p:ext>
    </p:extLst>
  </p:cSld>
  <p:clrMapOvr>
    <a:masterClrMapping/>
  </p:clrMapOvr>
  <p:transition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91F6-8B2A-461D-8C30-94AD749E35F6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36233"/>
      </p:ext>
    </p:extLst>
  </p:cSld>
  <p:clrMapOvr>
    <a:masterClrMapping/>
  </p:clrMapOvr>
  <p:transition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4CD8-D779-4876-A2C2-A1C2AB96ECDF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67901"/>
      </p:ext>
    </p:extLst>
  </p:cSld>
  <p:clrMapOvr>
    <a:masterClrMapping/>
  </p:clrMapOvr>
  <p:transition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D401-32D6-42FD-BC56-760F41454F9B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17643"/>
      </p:ext>
    </p:extLst>
  </p:cSld>
  <p:clrMapOvr>
    <a:masterClrMapping/>
  </p:clrMapOvr>
  <p:transition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91F7-4ECA-4F05-BB1C-464A41BA46FD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4850"/>
      </p:ext>
    </p:extLst>
  </p:cSld>
  <p:clrMapOvr>
    <a:masterClrMapping/>
  </p:clrMapOvr>
  <p:transition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D97B-191E-4315-A570-4C97C36D56DD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8246"/>
      </p:ext>
    </p:extLst>
  </p:cSld>
  <p:clrMapOvr>
    <a:masterClrMapping/>
  </p:clrMapOvr>
  <p:transition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2366-FEA0-47BB-8C88-76501D301155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6142"/>
      </p:ext>
    </p:extLst>
  </p:cSld>
  <p:clrMapOvr>
    <a:masterClrMapping/>
  </p:clrMapOvr>
  <p:transition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CB9A-0280-4CB3-A320-32844E02BEC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06568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388778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97375" y="2214563"/>
            <a:ext cx="38893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0A1FD-9F86-4CB4-B1DE-0CC60E08B174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2252-AE9C-4005-AA22-E10CF4AF1F1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29100"/>
      </p:ext>
    </p:extLst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D15A-A349-4314-B4BA-A00F15CD2F2F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0749"/>
      </p:ext>
    </p:extLst>
  </p:cSld>
  <p:clrMapOvr>
    <a:masterClrMapping/>
  </p:clrMapOvr>
  <p:transition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A9BC-42A4-4C53-AD44-A8BDC4981351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12534"/>
      </p:ext>
    </p:extLst>
  </p:cSld>
  <p:clrMapOvr>
    <a:masterClrMapping/>
  </p:clrMapOvr>
  <p:transition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21C7-FE24-492F-80D2-1AEAAA7830DB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90270"/>
      </p:ext>
    </p:extLst>
  </p:cSld>
  <p:clrMapOvr>
    <a:masterClrMapping/>
  </p:clrMapOvr>
  <p:transition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5001-15A4-4983-9383-843448197A2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76043"/>
      </p:ext>
    </p:extLst>
  </p:cSld>
  <p:clrMapOvr>
    <a:masterClrMapping/>
  </p:clrMapOvr>
  <p:transition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66DB-81AE-4FB8-8131-F1C536CED729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504"/>
      </p:ext>
    </p:extLst>
  </p:cSld>
  <p:clrMapOvr>
    <a:masterClrMapping/>
  </p:clrMapOvr>
  <p:transition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1E79-08B4-4C9F-B47F-12722EFABC07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9165"/>
      </p:ext>
    </p:extLst>
  </p:cSld>
  <p:clrMapOvr>
    <a:masterClrMapping/>
  </p:clrMapOvr>
  <p:transition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850B-28A4-4B26-9034-0E64AE618B9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04686"/>
      </p:ext>
    </p:extLst>
  </p:cSld>
  <p:clrMapOvr>
    <a:masterClrMapping/>
  </p:clrMapOvr>
  <p:transition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3152-AD2C-4EB5-90E6-80D251F8F47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711"/>
      </p:ext>
    </p:extLst>
  </p:cSld>
  <p:clrMapOvr>
    <a:masterClrMapping/>
  </p:clrMapOvr>
  <p:transition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9B03-B37F-495A-87D8-A153C3F0298D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21140"/>
      </p:ext>
    </p:extLst>
  </p:cSld>
  <p:clrMapOvr>
    <a:masterClrMapping/>
  </p:clrMapOvr>
  <p:transition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F08E-F700-4CCB-AF45-7CBA7B022242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35146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7098-1D29-4549-9480-1E1A4998307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180E-C515-4F85-89B8-1BC1B978A92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32737"/>
      </p:ext>
    </p:extLst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40AC-55C2-4B4B-A966-F2B9B67CB794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97091"/>
      </p:ext>
    </p:extLst>
  </p:cSld>
  <p:clrMapOvr>
    <a:masterClrMapping/>
  </p:clrMapOvr>
  <p:transition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6D6B-DE71-4D45-B476-F0A951D315D5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2185"/>
      </p:ext>
    </p:extLst>
  </p:cSld>
  <p:clrMapOvr>
    <a:masterClrMapping/>
  </p:clrMapOvr>
  <p:transition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7B3F-5C6A-4667-A4ED-8D6924D9D5C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31618"/>
      </p:ext>
    </p:extLst>
  </p:cSld>
  <p:clrMapOvr>
    <a:masterClrMapping/>
  </p:clrMapOvr>
  <p:transition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3EF2-17B5-42DF-90FD-1A1DCF62F33B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58122"/>
      </p:ext>
    </p:extLst>
  </p:cSld>
  <p:clrMapOvr>
    <a:masterClrMapping/>
  </p:clrMapOvr>
  <p:transition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8FD7-7F1D-4DC0-8F24-38F042901171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85043"/>
      </p:ext>
    </p:extLst>
  </p:cSld>
  <p:clrMapOvr>
    <a:masterClrMapping/>
  </p:clrMapOvr>
  <p:transition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288-00CD-4015-B6B5-63AA454FB585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90641"/>
      </p:ext>
    </p:extLst>
  </p:cSld>
  <p:clrMapOvr>
    <a:masterClrMapping/>
  </p:clrMapOvr>
  <p:transition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FDC0-AEAC-43EE-BD6F-39AD1947C204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8998"/>
      </p:ext>
    </p:extLst>
  </p:cSld>
  <p:clrMapOvr>
    <a:masterClrMapping/>
  </p:clrMapOvr>
  <p:transition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AB5D-7E95-4175-A234-C7B441498480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91975"/>
      </p:ext>
    </p:extLst>
  </p:cSld>
  <p:clrMapOvr>
    <a:masterClrMapping/>
  </p:clrMapOvr>
  <p:transition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2D2E-1B9D-45EB-A9E9-E3EB6708EC1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77492"/>
      </p:ext>
    </p:extLst>
  </p:cSld>
  <p:clrMapOvr>
    <a:masterClrMapping/>
  </p:clrMapOvr>
  <p:transition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0B4F-CB23-43CF-B116-54C5C8C7EBE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58992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C5DA-3B65-491A-AADB-A0C4181E97EF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D7DB-095F-4E19-A83B-DFA549381F5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9074"/>
      </p:ext>
    </p:extLst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3305-C7B0-4FD7-95FB-DE7C7BCE1658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11531"/>
      </p:ext>
    </p:extLst>
  </p:cSld>
  <p:clrMapOvr>
    <a:masterClrMapping/>
  </p:clrMapOvr>
  <p:transition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071C-3A9A-46E0-824D-51D8E2AAECC9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35153"/>
      </p:ext>
    </p:extLst>
  </p:cSld>
  <p:clrMapOvr>
    <a:masterClrMapping/>
  </p:clrMapOvr>
  <p:transition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1557-B779-407D-9FBC-EED3213F75B9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3028"/>
      </p:ext>
    </p:extLst>
  </p:cSld>
  <p:clrMapOvr>
    <a:masterClrMapping/>
  </p:clrMapOvr>
  <p:transition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473C-A75F-41BC-A422-E4063314E77A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45839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DB63-9CA7-4FAF-BD45-139D281D9B1A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B4CE-68F0-4D12-8437-A02CE022627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4183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B3D7-134E-4756-9840-0663700ECF43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C119-270A-4E7D-9BAA-CBA1D74D4ACB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32356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B35D-C092-4870-99FF-69FDAA963307}" type="datetime1">
              <a:rPr lang="sl-SI" smtClean="0">
                <a:solidFill>
                  <a:srgbClr val="000000"/>
                </a:solidFill>
              </a:rPr>
              <a:t>1. 04. 2019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5B54-5CAA-438B-8FBD-A69673BBB3CE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1645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99BB07C9-32A9-4C3A-8D07-A40F134FABA5}" type="datetime1">
              <a:rPr lang="sl-SI" b="1" smtClean="0">
                <a:solidFill>
                  <a:srgbClr val="000000"/>
                </a:solidFill>
              </a:rPr>
              <a:t>1. 04. 2019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13A46955-27D0-4702-8F5E-4A07B10978B3}" type="slidenum">
              <a:rPr lang="sl-SI" b="1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79" r:id="rId12"/>
    <p:sldLayoutId id="2147483782" r:id="rId13"/>
    <p:sldLayoutId id="2147483783" r:id="rId14"/>
    <p:sldLayoutId id="2147483784" r:id="rId15"/>
    <p:sldLayoutId id="2147483785" r:id="rId16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jpes 2005 podlaga modra z vzorce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sl-SI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5750" y="6543675"/>
            <a:ext cx="1905000" cy="314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95D565C0-52D4-4237-BF23-9B4FCA3C628D}" type="datetime1">
              <a:rPr lang="sl-SI" b="1" smtClean="0">
                <a:solidFill>
                  <a:srgbClr val="000000"/>
                </a:solidFill>
              </a:rPr>
              <a:t>1. 04. 2019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3675"/>
            <a:ext cx="28956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43675"/>
            <a:ext cx="19050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724D9B74-730D-4B1B-96B4-FE928B68A0EA}" type="slidenum">
              <a:rPr lang="sl-SI" b="1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jpes 2005 podlaga bela z vzorc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4E49F7E-9A5B-40E1-9AA3-CE5B77B2E624}" type="datetime1">
              <a:rPr lang="sl-SI" smtClean="0">
                <a:solidFill>
                  <a:srgbClr val="000000"/>
                </a:solidFill>
                <a:cs typeface="Arial" charset="0"/>
              </a:rPr>
              <a:t>1. 04. 2019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  <a:cs typeface="Arial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blinds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jpes 2005 podlaga bela z vzorc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9BEB0398-9DCB-431F-BA70-4911DCCB2143}" type="datetime1">
              <a:rPr lang="sl-SI" smtClean="0">
                <a:solidFill>
                  <a:srgbClr val="000000"/>
                </a:solidFill>
                <a:cs typeface="Arial" charset="0"/>
              </a:rPr>
              <a:t>1. 04. 2019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  <a:cs typeface="Arial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4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blinds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jpes 2005 podlaga bela z vzorc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CF8BDB9D-8894-48CD-9E80-13411C4E80BE}" type="datetime1">
              <a:rPr lang="sl-SI" smtClean="0">
                <a:solidFill>
                  <a:srgbClr val="000000"/>
                </a:solidFill>
                <a:cs typeface="Arial" charset="0"/>
              </a:rPr>
              <a:t>1. 04. 2019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  <a:cs typeface="Arial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blinds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3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google.si/url?sa=i&amp;rct=j&amp;q=&amp;esrc=s&amp;source=images&amp;cd=&amp;cad=rja&amp;uact=8&amp;ved=0ahUKEwj-8fPT6KjRAhVDECwKHYMxANAQjRwIBw&amp;url=http://www.pngpix.com/download/tag/ipad&amp;psig=AFQjCNElciycK3aa62wA-M60DaiY7dG-Pw&amp;ust=1483630553262089" TargetMode="External"/><Relationship Id="rId18" Type="http://schemas.openxmlformats.org/officeDocument/2006/relationships/image" Target="../media/image23.png"/><Relationship Id="rId3" Type="http://schemas.openxmlformats.org/officeDocument/2006/relationships/hyperlink" Target="https://www.google.si/url?sa=i&amp;rct=j&amp;q=&amp;esrc=s&amp;source=images&amp;cd=&amp;cad=rja&amp;uact=8&amp;ved=0ahUKEwi62NjU56jRAhWHhSwKHfHJBHoQjRwIBw&amp;url=http://bitbar.com/testing/&amp;psig=AFQjCNFv7WN3V89_TBNOg5ENnWvyMJmqvg&amp;ust=1483629053792494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4797152"/>
            <a:ext cx="5715000" cy="57636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l-S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mag. Mojca Kunšek, direktorica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:\Users\tadej.ulcar\Desktop\logo15let-beloozad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" y="182561"/>
            <a:ext cx="3071142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87000" y="1844824"/>
            <a:ext cx="6477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pPr algn="ctr" defTabSz="914400" eaLnBrk="1" hangingPunct="1"/>
            <a:r>
              <a:rPr lang="sl-SI" sz="4000" kern="0" dirty="0">
                <a:latin typeface="Calibri" pitchFamily="34" charset="0"/>
                <a:cs typeface="Calibri" pitchFamily="34" charset="0"/>
              </a:rPr>
              <a:t>Celovito preverjanje poslovnih partnerjev preko portala AJPES</a:t>
            </a:r>
            <a:endParaRPr lang="en-US" sz="40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C01A7-65C5-475F-891B-7AE1FE2C648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309320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311537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 bwMode="auto">
          <a:xfrm>
            <a:off x="346036" y="404664"/>
            <a:ext cx="7754356" cy="626412"/>
          </a:xfrm>
          <a:prstGeom prst="rect">
            <a:avLst/>
          </a:prstGeom>
          <a:noFill/>
          <a:ln w="9525">
            <a:solidFill>
              <a:srgbClr val="0061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r>
              <a:rPr lang="sl-SI" sz="2800" i="1" kern="0" dirty="0">
                <a:cs typeface="Calibri" panose="020F0502020204030204" pitchFamily="34" charset="0"/>
              </a:rPr>
              <a:t>Vpogledi druge registre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0655337"/>
              </p:ext>
            </p:extLst>
          </p:nvPr>
        </p:nvGraphicFramePr>
        <p:xfrm>
          <a:off x="282346" y="1124744"/>
          <a:ext cx="79620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grada številke diapozitiva 3"/>
          <p:cNvSpPr txBox="1">
            <a:spLocks/>
          </p:cNvSpPr>
          <p:nvPr/>
        </p:nvSpPr>
        <p:spPr>
          <a:xfrm>
            <a:off x="8820472" y="6550879"/>
            <a:ext cx="323528" cy="307121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61A5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900" b="0" dirty="0">
                <a:solidFill>
                  <a:schemeClr val="tx1"/>
                </a:solidFill>
                <a:latin typeface="+mj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24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532" y="404664"/>
            <a:ext cx="7452828" cy="576064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Preverjanje objav v e-Objave</a:t>
            </a:r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58406"/>
              </p:ext>
            </p:extLst>
          </p:nvPr>
        </p:nvGraphicFramePr>
        <p:xfrm>
          <a:off x="395536" y="1268760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3923928" y="4027130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Objavijo pravne osebe, ki so pridobile dovoljenje Urada RS za intelektualno lastnino 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7632848" cy="576064"/>
          </a:xfrm>
          <a:ln>
            <a:solidFill>
              <a:srgbClr val="0061A5"/>
            </a:solidFill>
          </a:ln>
        </p:spPr>
        <p:txBody>
          <a:bodyPr>
            <a:noAutofit/>
          </a:bodyPr>
          <a:lstStyle/>
          <a:p>
            <a:r>
              <a:rPr lang="sl-SI" sz="2400" i="1" dirty="0">
                <a:cs typeface="Calibri" panose="020F0502020204030204" pitchFamily="34" charset="0"/>
              </a:rPr>
              <a:t>Letna poročila (JOLP)</a:t>
            </a:r>
            <a:endParaRPr lang="en-US" sz="2400" i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340767"/>
            <a:ext cx="7243762" cy="518385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2000" dirty="0">
              <a:solidFill>
                <a:srgbClr val="0061A5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2000" dirty="0">
              <a:solidFill>
                <a:srgbClr val="0061A5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2000" dirty="0">
              <a:solidFill>
                <a:srgbClr val="0061A5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tabLst>
                <a:tab pos="358775" algn="l"/>
              </a:tabLst>
              <a:defRPr/>
            </a:pPr>
            <a:endParaRPr lang="sl-SI" sz="2000" dirty="0">
              <a:solidFill>
                <a:srgbClr val="0061A5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tabLst>
                <a:tab pos="358775" algn="l"/>
              </a:tabLst>
              <a:defRPr/>
            </a:pPr>
            <a:endParaRPr lang="sl-SI" sz="2000" dirty="0">
              <a:solidFill>
                <a:srgbClr val="0061A5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358775" algn="l"/>
              </a:tabLst>
              <a:defRPr/>
            </a:pPr>
            <a:endParaRPr lang="sl-SI" sz="2000" dirty="0">
              <a:solidFill>
                <a:srgbClr val="0061A5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tabLst>
                <a:tab pos="358775" algn="l"/>
              </a:tabLst>
              <a:defRPr/>
            </a:pPr>
            <a:endParaRPr lang="sl-SI" sz="2000" dirty="0">
              <a:solidFill>
                <a:srgbClr val="0061A5"/>
              </a:solidFill>
              <a:latin typeface="Arial" pitchFamily="34" charset="0"/>
            </a:endParaRPr>
          </a:p>
          <a:p>
            <a:pPr marL="358775" indent="-358775">
              <a:lnSpc>
                <a:spcPct val="90000"/>
              </a:lnSpc>
              <a:tabLst>
                <a:tab pos="358775" algn="l"/>
              </a:tabLst>
              <a:defRPr/>
            </a:pPr>
            <a:endParaRPr lang="sl-SI" sz="2000" dirty="0">
              <a:solidFill>
                <a:srgbClr val="0061A5"/>
              </a:solidFill>
              <a:latin typeface="Arial" pitchFamily="34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7092280" y="6529944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6405E8C-ADDF-4416-9E02-517DD0E63B50}" type="slidenum">
              <a:rPr lang="sl-SI" sz="10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590505"/>
              </p:ext>
            </p:extLst>
          </p:nvPr>
        </p:nvGraphicFramePr>
        <p:xfrm>
          <a:off x="179512" y="1268760"/>
          <a:ext cx="7344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6663554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416824" cy="576064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800" b="1" i="1" dirty="0">
                <a:cs typeface="Calibri" panose="020F0502020204030204" pitchFamily="34" charset="0"/>
              </a:rPr>
              <a:t>Ocena poslovnega partnerja - primer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45066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8" b="4900"/>
          <a:stretch/>
        </p:blipFill>
        <p:spPr bwMode="auto">
          <a:xfrm>
            <a:off x="1115616" y="3645024"/>
            <a:ext cx="6768752" cy="2350236"/>
          </a:xfrm>
          <a:prstGeom prst="rect">
            <a:avLst/>
          </a:prstGeom>
          <a:noFill/>
          <a:ln w="9525">
            <a:solidFill>
              <a:srgbClr val="0061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48872" cy="626074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800" i="1" dirty="0">
                <a:solidFill>
                  <a:srgbClr val="0070C0"/>
                </a:solidFill>
                <a:cs typeface="Calibri" panose="020F0502020204030204" pitchFamily="34" charset="0"/>
              </a:rPr>
              <a:t>THERMANA D.D. – ključni podatki</a:t>
            </a: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9366" r="5328" b="7849"/>
          <a:stretch/>
        </p:blipFill>
        <p:spPr bwMode="auto">
          <a:xfrm>
            <a:off x="251520" y="1124744"/>
            <a:ext cx="582168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28707" r="14527" b="18148"/>
          <a:stretch/>
        </p:blipFill>
        <p:spPr bwMode="auto">
          <a:xfrm>
            <a:off x="1231639" y="3243807"/>
            <a:ext cx="6580721" cy="2743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t="24174" r="4992" b="38065"/>
          <a:stretch/>
        </p:blipFill>
        <p:spPr bwMode="auto">
          <a:xfrm>
            <a:off x="3851920" y="4941168"/>
            <a:ext cx="3787082" cy="1371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8060"/>
            <a:ext cx="1180658" cy="610670"/>
          </a:xfrm>
          <a:prstGeom prst="rect">
            <a:avLst/>
          </a:prstGeom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699" y="548680"/>
            <a:ext cx="8129709" cy="576064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800" i="1" dirty="0"/>
              <a:t>Uporaba finančnega pomočnika FI-PO</a:t>
            </a:r>
          </a:p>
        </p:txBody>
      </p:sp>
      <p:sp>
        <p:nvSpPr>
          <p:cNvPr id="7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6D6-4470-4EF9-ACC2-8083369B8C7C}" type="slidenum">
              <a:rPr lang="sl-SI" smtClean="0"/>
              <a:pPr/>
              <a:t>15</a:t>
            </a:fld>
            <a:endParaRPr lang="sl-SI" dirty="0"/>
          </a:p>
        </p:txBody>
      </p:sp>
      <p:pic>
        <p:nvPicPr>
          <p:cNvPr id="3" name="Slika 2" descr="Obrezovanje zaslona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340768"/>
            <a:ext cx="7632849" cy="4896544"/>
          </a:xfrm>
          <a:prstGeom prst="rect">
            <a:avLst/>
          </a:prstGeom>
        </p:spPr>
      </p:pic>
      <p:pic>
        <p:nvPicPr>
          <p:cNvPr id="8" name="Slika 7" descr="Obrezovanje zaslona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548680"/>
            <a:ext cx="136815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2610" y="476672"/>
            <a:ext cx="7881798" cy="61067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sl-SI" sz="2800" b="1" i="1" dirty="0">
                <a:solidFill>
                  <a:srgbClr val="0070C0"/>
                </a:solidFill>
                <a:cs typeface="Calibri" panose="020F0502020204030204" pitchFamily="34" charset="0"/>
              </a:rPr>
              <a:t>Napredno povezovanje parametrov</a:t>
            </a:r>
          </a:p>
        </p:txBody>
      </p:sp>
      <p:sp>
        <p:nvSpPr>
          <p:cNvPr id="7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5" cy="260648"/>
          </a:xfrm>
        </p:spPr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16</a:t>
            </a:fld>
            <a:endParaRPr lang="sl-SI" dirty="0"/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0" y="1268760"/>
            <a:ext cx="6559854" cy="4896544"/>
          </a:xfrm>
          <a:prstGeom prst="rect">
            <a:avLst/>
          </a:prstGeom>
        </p:spPr>
      </p:pic>
      <p:pic>
        <p:nvPicPr>
          <p:cNvPr id="8" name="Slika 7" descr="Obrezovanje zaslona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1352667" cy="6106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332656"/>
            <a:ext cx="7601228" cy="720080"/>
          </a:xfrm>
          <a:prstGeom prst="rect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852488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284288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716088" indent="-204788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147888" indent="-206375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6050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30622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5194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9766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itchFamily="32" charset="0"/>
              <a:buNone/>
            </a:pPr>
            <a:r>
              <a:rPr lang="sl-SI" altLang="sl-SI" sz="2800" b="1" i="1" dirty="0">
                <a:solidFill>
                  <a:srgbClr val="0061A5"/>
                </a:solidFill>
                <a:latin typeface="+mj-lt"/>
                <a:ea typeface="+mj-ea"/>
                <a:cs typeface="Calibri" panose="020F0502020204030204" pitchFamily="34" charset="0"/>
              </a:rPr>
              <a:t>Uporaba spletnega servisa proFi=Po</a:t>
            </a:r>
            <a:endParaRPr lang="en-GB" altLang="sl-SI" sz="2800" b="1" i="1" dirty="0">
              <a:solidFill>
                <a:srgbClr val="0061A5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27156" y="1196752"/>
            <a:ext cx="7817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 prevzemanje podatkov in informacij o poslovanju posameznih gospodarskih subjektov v informacijski sistem uporabnika (ožja ali širša shema).</a:t>
            </a:r>
          </a:p>
          <a:p>
            <a:endParaRPr lang="sl-SI" sz="2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81" y="2852936"/>
            <a:ext cx="5400600" cy="26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5" cy="260648"/>
          </a:xfrm>
        </p:spPr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10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6" y="1124744"/>
            <a:ext cx="2565844" cy="46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27156" y="220759"/>
            <a:ext cx="7457212" cy="720080"/>
          </a:xfrm>
          <a:prstGeom prst="rect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852488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284288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716088" indent="-204788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147888" indent="-206375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6050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30622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5194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976688" indent="-20637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itchFamily="32" charset="0"/>
              <a:buNone/>
            </a:pPr>
            <a:r>
              <a:rPr lang="sl-SI" altLang="sl-SI" sz="28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Bonitetna ocena </a:t>
            </a:r>
            <a:endParaRPr lang="en-GB" altLang="sl-SI" sz="2800" b="1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5" cy="260648"/>
          </a:xfrm>
        </p:spPr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18</a:t>
            </a:fld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3096426" y="1196752"/>
            <a:ext cx="5291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90000"/>
            </a:pPr>
            <a:r>
              <a:rPr lang="sl-SI" altLang="sl-SI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Bonitetna ocena </a:t>
            </a:r>
            <a:r>
              <a:rPr lang="sl-SI" altLang="sl-SI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sl-SI" altLang="sl-SI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altLang="sl-SI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napoved verjetnosti nastopa dogodka neplačila v obdobju 12 mesecev po datumu izdelave letnega poročila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4" t="14598" r="21106" b="15194"/>
          <a:stretch/>
        </p:blipFill>
        <p:spPr bwMode="auto">
          <a:xfrm>
            <a:off x="3191910" y="2273970"/>
            <a:ext cx="46805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25" y="4725144"/>
            <a:ext cx="1760984" cy="1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965" y="260648"/>
            <a:ext cx="7776864" cy="504056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400" i="1" dirty="0">
                <a:solidFill>
                  <a:srgbClr val="0070C0"/>
                </a:solidFill>
                <a:cs typeface="Calibri" panose="020F0502020204030204" pitchFamily="34" charset="0"/>
              </a:rPr>
              <a:t>Preverjanje tujih poslovnih partnerjev – e-justice</a:t>
            </a:r>
            <a:br>
              <a:rPr lang="sl-SI" sz="2400" i="1" dirty="0">
                <a:solidFill>
                  <a:srgbClr val="0070C0"/>
                </a:solidFill>
                <a:cs typeface="Calibri" panose="020F0502020204030204" pitchFamily="34" charset="0"/>
              </a:rPr>
            </a:br>
            <a:endParaRPr lang="en-US" sz="2400" i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3978000" cy="25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397829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3715"/>
            <a:ext cx="55446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0340"/>
            <a:ext cx="3569306" cy="4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51520" y="714356"/>
            <a:ext cx="8064896" cy="69842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sl-SI" i="1" dirty="0"/>
              <a:t>Uporabnikova dilema v digitalni dobi</a:t>
            </a:r>
          </a:p>
        </p:txBody>
      </p:sp>
      <p:pic>
        <p:nvPicPr>
          <p:cNvPr id="1027" name="Picture 3" descr="C:\Users\mojca.kunsek\Pictures\Technology-humanity-Futureport-Prague-2018-Futurist-Gerd-Leonhard-Public.011-1024x5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78263" cy="504056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400" i="1" dirty="0">
                <a:solidFill>
                  <a:srgbClr val="0070C0"/>
                </a:solidFill>
                <a:cs typeface="Calibri" panose="020F0502020204030204" pitchFamily="34" charset="0"/>
              </a:rPr>
              <a:t>Mreža Evropskih poslovnih registrov (EBR) </a:t>
            </a:r>
            <a:br>
              <a:rPr lang="sl-SI" sz="2400" i="1" dirty="0">
                <a:solidFill>
                  <a:srgbClr val="0070C0"/>
                </a:solidFill>
                <a:cs typeface="Calibri" panose="020F0502020204030204" pitchFamily="34" charset="0"/>
              </a:rPr>
            </a:br>
            <a:endParaRPr lang="sl-SI" sz="2400" i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980728"/>
            <a:ext cx="7992888" cy="294039"/>
          </a:xfrm>
          <a:prstGeom prst="rect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29452">
              <a:spcBef>
                <a:spcPts val="0"/>
              </a:spcBef>
            </a:pPr>
            <a:r>
              <a:rPr lang="sl-SI" sz="1400" b="1" dirty="0">
                <a:solidFill>
                  <a:schemeClr val="tx1"/>
                </a:solidFill>
              </a:rPr>
              <a:t>Ažurni podatki iz poslovnih registrov 23 članic o več kot 20 milijonih subjektov.</a:t>
            </a:r>
          </a:p>
          <a:p>
            <a:pPr algn="ctr" defTabSz="829452">
              <a:spcBef>
                <a:spcPct val="50000"/>
              </a:spcBef>
            </a:pPr>
            <a:endParaRPr lang="sl-SI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40357" r="40465" b="26390"/>
          <a:stretch/>
        </p:blipFill>
        <p:spPr bwMode="auto">
          <a:xfrm>
            <a:off x="179511" y="1340768"/>
            <a:ext cx="702056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708920"/>
            <a:ext cx="5544616" cy="3953965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slov 3"/>
          <p:cNvSpPr>
            <a:spLocks noGrp="1"/>
          </p:cNvSpPr>
          <p:nvPr>
            <p:ph type="title"/>
          </p:nvPr>
        </p:nvSpPr>
        <p:spPr>
          <a:xfrm>
            <a:off x="251520" y="836613"/>
            <a:ext cx="8136903" cy="648171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l-PL" altLang="sl-SI" sz="2800" b="1" i="1" dirty="0">
                <a:solidFill>
                  <a:srgbClr val="0070C0"/>
                </a:solidFill>
                <a:cs typeface="Calibri" pitchFamily="34" charset="0"/>
              </a:rPr>
              <a:t>Pridobitev LEI – za koga in zakaj</a:t>
            </a:r>
            <a:endParaRPr lang="sl-SI" altLang="sl-SI" sz="2800" b="1" i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87043" name="Ograda vsebine 2"/>
          <p:cNvSpPr txBox="1">
            <a:spLocks noChangeAspect="1"/>
          </p:cNvSpPr>
          <p:nvPr/>
        </p:nvSpPr>
        <p:spPr bwMode="auto">
          <a:xfrm>
            <a:off x="303854" y="1700808"/>
            <a:ext cx="8382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lvl="1" defTabSz="914400">
              <a:buFont typeface="Wingdings" pitchFamily="2" charset="2"/>
              <a:buChar char="§"/>
            </a:pPr>
            <a:r>
              <a:rPr lang="sl-SI" altLang="sl-SI" sz="2000" b="1" dirty="0">
                <a:solidFill>
                  <a:srgbClr val="000000"/>
                </a:solidFill>
                <a:latin typeface="Calibri" pitchFamily="34" charset="0"/>
              </a:rPr>
              <a:t>Za pravne osebe, ki imajo finančne naložbe in trgujejo na katerem od organiziranih trgov.</a:t>
            </a:r>
          </a:p>
          <a:p>
            <a:pPr lvl="1" defTabSz="914400">
              <a:buFont typeface="Wingdings" pitchFamily="2" charset="2"/>
              <a:buChar char="§"/>
            </a:pPr>
            <a:r>
              <a:rPr lang="sl-SI" altLang="sl-SI" sz="2000" b="1" dirty="0">
                <a:solidFill>
                  <a:srgbClr val="000000"/>
                </a:solidFill>
                <a:latin typeface="Calibri" pitchFamily="34" charset="0"/>
              </a:rPr>
              <a:t>Za izdajatelje finančnih instrumentov in borzno posredniške družbe.</a:t>
            </a:r>
          </a:p>
          <a:p>
            <a:pPr lvl="1" defTabSz="914400">
              <a:buFont typeface="Wingdings" pitchFamily="2" charset="2"/>
              <a:buChar char="§"/>
            </a:pPr>
            <a:r>
              <a:rPr lang="sl-SI" altLang="sl-SI" sz="2000" b="1" dirty="0">
                <a:solidFill>
                  <a:srgbClr val="000000"/>
                </a:solidFill>
                <a:latin typeface="Calibri" pitchFamily="34" charset="0"/>
              </a:rPr>
              <a:t>Za zavezance po posebnih predpisih (banke, zavarovalnice).</a:t>
            </a:r>
          </a:p>
          <a:p>
            <a:pPr lvl="1" defTabSz="914400">
              <a:buFont typeface="Wingdings" pitchFamily="2" charset="2"/>
              <a:buChar char="§"/>
            </a:pPr>
            <a:r>
              <a:rPr lang="sl-SI" altLang="sl-SI" sz="2000" b="1" dirty="0">
                <a:solidFill>
                  <a:srgbClr val="000000"/>
                </a:solidFill>
                <a:latin typeface="Calibri" pitchFamily="34" charset="0"/>
              </a:rPr>
              <a:t>Omogoča enolično globalno identifikacijo pravnih subjektov.</a:t>
            </a:r>
          </a:p>
          <a:p>
            <a:pPr lvl="1" defTabSz="914400">
              <a:buFont typeface="Wingdings" pitchFamily="2" charset="2"/>
              <a:buChar char="§"/>
            </a:pPr>
            <a:r>
              <a:rPr lang="sl-SI" altLang="sl-SI" sz="2000" b="1" dirty="0">
                <a:solidFill>
                  <a:srgbClr val="000000"/>
                </a:solidFill>
                <a:latin typeface="Calibri" pitchFamily="34" charset="0"/>
              </a:rPr>
              <a:t>Zagotavlja večjo preglednost na trgu.</a:t>
            </a:r>
          </a:p>
        </p:txBody>
      </p:sp>
      <p:sp>
        <p:nvSpPr>
          <p:cNvPr id="87044" name="Ograda številke diapozitiv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defTabSz="912813" fontAlgn="base">
              <a:spcAft>
                <a:spcPct val="0"/>
              </a:spcAft>
            </a:pPr>
            <a:fld id="{41D8EE38-5404-417D-961D-AF6FD69FDDC6}" type="slidenum">
              <a:rPr lang="sl-SI" altLang="sl-SI" smtClean="0"/>
              <a:pPr defTabSz="912813" fontAlgn="base">
                <a:spcAft>
                  <a:spcPct val="0"/>
                </a:spcAft>
              </a:pPr>
              <a:t>21</a:t>
            </a:fld>
            <a:endParaRPr lang="sl-SI" altLang="sl-SI"/>
          </a:p>
        </p:txBody>
      </p:sp>
      <p:pic>
        <p:nvPicPr>
          <p:cNvPr id="1026" name="Picture 2" descr="https://www.gleif.org/content/5-newsroom/6-gleif-graphics-images/160201-v1-1-lay-gleif-dataquality-rele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2303"/>
            <a:ext cx="4320480" cy="26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gleif.org/content/5-newsroom/6-gleif-graphics-images/gleif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08800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1977820" cy="19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je z besedilom 24"/>
          <p:cNvSpPr txBox="1"/>
          <p:nvPr/>
        </p:nvSpPr>
        <p:spPr>
          <a:xfrm>
            <a:off x="540087" y="2780928"/>
            <a:ext cx="6273488" cy="15121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Hvala za pozornost in Srečno!</a:t>
            </a:r>
            <a:endParaRPr lang="sl-SI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tel: </a:t>
            </a:r>
            <a:r>
              <a:rPr lang="sl-SI" sz="2400" dirty="0"/>
              <a:t>01 / 477 42 00</a:t>
            </a:r>
            <a:endParaRPr lang="sl-SI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e-pošta: </a:t>
            </a:r>
            <a:r>
              <a:rPr lang="sl-SI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info@ajpes.si</a:t>
            </a:r>
            <a:r>
              <a:rPr lang="sl-SI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,  </a:t>
            </a:r>
            <a:r>
              <a:rPr lang="sl-SI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fipo@ajpes.si</a:t>
            </a:r>
            <a:br>
              <a:rPr lang="sl-SI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</a:br>
            <a:endParaRPr lang="sl-SI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15" name="Slika 14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r="73828" b="66272"/>
          <a:stretch/>
        </p:blipFill>
        <p:spPr bwMode="auto">
          <a:xfrm>
            <a:off x="1475656" y="6172589"/>
            <a:ext cx="2932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5" cy="260648"/>
          </a:xfrm>
        </p:spPr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22</a:t>
            </a:fld>
            <a:endParaRPr lang="sl-SI" dirty="0"/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1309"/>
            <a:ext cx="7560840" cy="2353003"/>
          </a:xfrm>
          <a:prstGeom prst="rect">
            <a:avLst/>
          </a:prstGeom>
        </p:spPr>
      </p:pic>
      <p:pic>
        <p:nvPicPr>
          <p:cNvPr id="5" name="Slika 4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88476"/>
            <a:ext cx="1969218" cy="1030943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909234" y="5718981"/>
            <a:ext cx="428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r>
              <a:rPr lang="sl-SI" sz="240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Facebook</a:t>
            </a: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</a:rPr>
              <a:t> |  </a:t>
            </a:r>
            <a:r>
              <a:rPr lang="sl-SI" sz="240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Twitter</a:t>
            </a: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</a:rPr>
              <a:t>  |  </a:t>
            </a:r>
            <a:r>
              <a:rPr lang="sl-SI" sz="240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LinkedIn</a:t>
            </a: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</a:rPr>
              <a:t>  </a:t>
            </a:r>
          </a:p>
        </p:txBody>
      </p:sp>
      <p:pic>
        <p:nvPicPr>
          <p:cNvPr id="22" name="Slika 21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5" r="3238" b="66272"/>
          <a:stretch/>
        </p:blipFill>
        <p:spPr bwMode="auto">
          <a:xfrm>
            <a:off x="2843808" y="6167026"/>
            <a:ext cx="2932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Slika 22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65875" r="73864" b="397"/>
          <a:stretch/>
        </p:blipFill>
        <p:spPr bwMode="auto">
          <a:xfrm>
            <a:off x="4173446" y="6180646"/>
            <a:ext cx="2930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84477"/>
            <a:ext cx="2049860" cy="20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566" y="260648"/>
            <a:ext cx="7848872" cy="72008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sl-SI" sz="2800" b="1" i="1" dirty="0">
                <a:cs typeface="Calibri" panose="020F0502020204030204" pitchFamily="34" charset="0"/>
              </a:rPr>
              <a:t>Zaupanje - celovitost - zanesljivost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839286"/>
              </p:ext>
            </p:extLst>
          </p:nvPr>
        </p:nvGraphicFramePr>
        <p:xfrm>
          <a:off x="179512" y="1124744"/>
          <a:ext cx="6924786" cy="471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6300192" y="2060848"/>
            <a:ext cx="1797981" cy="34163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l-SI" i="1" dirty="0">
                <a:latin typeface="Calibri" panose="020F0502020204030204" pitchFamily="34" charset="0"/>
                <a:cs typeface="Calibri" panose="020F0502020204030204" pitchFamily="34" charset="0"/>
              </a:rPr>
              <a:t>Izvorni podatki/uradni podatki</a:t>
            </a:r>
          </a:p>
          <a:p>
            <a:pPr>
              <a:buFontTx/>
              <a:buChar char="-"/>
            </a:pPr>
            <a:r>
              <a:rPr lang="sl-SI" i="1" dirty="0">
                <a:latin typeface="Calibri" panose="020F0502020204030204" pitchFamily="34" charset="0"/>
                <a:cs typeface="Calibri" panose="020F0502020204030204" pitchFamily="34" charset="0"/>
              </a:rPr>
              <a:t>Stalno posodobljeni (zadnji podatki)</a:t>
            </a:r>
          </a:p>
          <a:p>
            <a:pPr>
              <a:buFontTx/>
              <a:buChar char="-"/>
            </a:pPr>
            <a:r>
              <a:rPr lang="sl-SI" i="1" dirty="0">
                <a:latin typeface="Calibri" panose="020F0502020204030204" pitchFamily="34" charset="0"/>
                <a:cs typeface="Calibri" panose="020F0502020204030204" pitchFamily="34" charset="0"/>
              </a:rPr>
              <a:t>Varnost in stalnost dostopa</a:t>
            </a:r>
          </a:p>
          <a:p>
            <a:pPr>
              <a:buFontTx/>
              <a:buChar char="-"/>
            </a:pPr>
            <a:r>
              <a:rPr lang="sl-SI" i="1" dirty="0">
                <a:latin typeface="Calibri" panose="020F0502020204030204" pitchFamily="34" charset="0"/>
                <a:cs typeface="Calibri" panose="020F0502020204030204" pitchFamily="34" charset="0"/>
              </a:rPr>
              <a:t>Neodvisnost zajema in podatkov</a:t>
            </a:r>
            <a:endParaRPr lang="sl-SI" i="1" dirty="0"/>
          </a:p>
          <a:p>
            <a:endParaRPr lang="sl-SI" i="1" dirty="0"/>
          </a:p>
        </p:txBody>
      </p:sp>
      <p:cxnSp>
        <p:nvCxnSpPr>
          <p:cNvPr id="5" name="Raven puščični povezovalnik 4"/>
          <p:cNvCxnSpPr/>
          <p:nvPr/>
        </p:nvCxnSpPr>
        <p:spPr bwMode="auto">
          <a:xfrm>
            <a:off x="6804248" y="249289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aven puščični povezovalnik 8"/>
          <p:cNvCxnSpPr/>
          <p:nvPr/>
        </p:nvCxnSpPr>
        <p:spPr bwMode="auto">
          <a:xfrm flipH="1">
            <a:off x="6804248" y="2276872"/>
            <a:ext cx="288031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3" name="Slika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97" y="1448912"/>
            <a:ext cx="1413164" cy="360305"/>
          </a:xfrm>
          <a:prstGeom prst="rect">
            <a:avLst/>
          </a:prstGeom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mojca.kunsek\Pictures\question-mark-1020165_19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2267744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8039" y="834400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315440" y="332656"/>
            <a:ext cx="7571184" cy="936104"/>
          </a:xfrm>
          <a:prstGeom prst="rect">
            <a:avLst/>
          </a:prstGeom>
          <a:ln>
            <a:solidFill>
              <a:srgbClr val="0061A5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i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Strateški cilji sledijo potrebam sodobne družbe</a:t>
            </a:r>
            <a:br>
              <a:rPr lang="sl-SI" sz="2800" b="1" i="1" dirty="0">
                <a:solidFill>
                  <a:srgbClr val="32A3CA"/>
                </a:solidFill>
              </a:rPr>
            </a:br>
            <a:endParaRPr lang="sl-SI" sz="2800" b="1" i="1" dirty="0">
              <a:solidFill>
                <a:srgbClr val="32A3CA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1340768"/>
            <a:ext cx="7344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000" b="1" dirty="0">
              <a:latin typeface="Calibri" panose="020F0502020204030204" pitchFamily="34" charset="0"/>
            </a:endParaRPr>
          </a:p>
          <a:p>
            <a:r>
              <a:rPr lang="sl-SI" sz="2000" b="1" dirty="0">
                <a:latin typeface="Calibri" panose="020F0502020204030204" pitchFamily="34" charset="0"/>
              </a:rPr>
              <a:t>Strateški cilji:</a:t>
            </a:r>
          </a:p>
          <a:p>
            <a:pPr lvl="1"/>
            <a:r>
              <a:rPr lang="sl-SI" sz="2000" dirty="0">
                <a:latin typeface="Calibri" panose="020F0502020204030204" pitchFamily="34" charset="0"/>
              </a:rPr>
              <a:t>1) Soustvarjati transparentno gospodarsko okolje</a:t>
            </a:r>
          </a:p>
          <a:p>
            <a:pPr lvl="1"/>
            <a:r>
              <a:rPr lang="sl-SI" sz="2000" dirty="0">
                <a:latin typeface="Calibri" panose="020F0502020204030204" pitchFamily="34" charset="0"/>
              </a:rPr>
              <a:t>2) Spodbujati elektronsko izmenjavo podatkov in informacij</a:t>
            </a:r>
          </a:p>
          <a:p>
            <a:pPr lvl="1"/>
            <a:r>
              <a:rPr lang="sl-SI" sz="2000" dirty="0">
                <a:latin typeface="Calibri" panose="020F0502020204030204" pitchFamily="34" charset="0"/>
              </a:rPr>
              <a:t>3) Sodelovati z interesnimi skupinami ter institucijami pri</a:t>
            </a:r>
          </a:p>
          <a:p>
            <a:pPr lvl="1"/>
            <a:r>
              <a:rPr lang="sl-SI" sz="2000" dirty="0">
                <a:latin typeface="Calibri" panose="020F0502020204030204" pitchFamily="34" charset="0"/>
              </a:rPr>
              <a:t>     izboljševanju pravnega in institucionalnega okolja</a:t>
            </a:r>
          </a:p>
          <a:p>
            <a:pPr lvl="1"/>
            <a:r>
              <a:rPr lang="sl-SI" sz="2000" dirty="0">
                <a:latin typeface="Calibri" panose="020F0502020204030204" pitchFamily="34" charset="0"/>
              </a:rPr>
              <a:t>4) Ostati pomembni ponudnik bonitetnih in drugih tržnih storitev</a:t>
            </a:r>
          </a:p>
          <a:p>
            <a:endParaRPr lang="sl-SI" sz="2000" b="1" dirty="0">
              <a:latin typeface="Calibri" panose="020F0502020204030204" pitchFamily="34" charset="0"/>
            </a:endParaRPr>
          </a:p>
          <a:p>
            <a:endParaRPr lang="sl-SI" sz="1000" dirty="0">
              <a:latin typeface="Calibri" panose="020F0502020204030204" pitchFamily="34" charset="0"/>
            </a:endParaRPr>
          </a:p>
          <a:p>
            <a:endParaRPr lang="sl-SI" sz="2000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65AE7F-430C-405D-A844-050A54C48622}" type="slidenum">
              <a:rPr lang="sl-SI" sz="1000" b="1" smtClean="0">
                <a:solidFill>
                  <a:srgbClr val="000000"/>
                </a:solidFill>
              </a:rPr>
              <a:t>4</a:t>
            </a:fld>
            <a:endParaRPr lang="sl-SI" sz="1000" b="1" dirty="0">
              <a:solidFill>
                <a:srgbClr val="000000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95492" y="3503764"/>
            <a:ext cx="3447365" cy="2880973"/>
            <a:chOff x="621943" y="1494510"/>
            <a:chExt cx="8149341" cy="3352709"/>
          </a:xfrm>
        </p:grpSpPr>
        <p:grpSp>
          <p:nvGrpSpPr>
            <p:cNvPr id="12" name="Skupina 11"/>
            <p:cNvGrpSpPr/>
            <p:nvPr/>
          </p:nvGrpSpPr>
          <p:grpSpPr>
            <a:xfrm>
              <a:off x="3421940" y="1494510"/>
              <a:ext cx="5349344" cy="3230634"/>
              <a:chOff x="3915216" y="1494510"/>
              <a:chExt cx="5349344" cy="3230634"/>
            </a:xfrm>
          </p:grpSpPr>
          <p:pic>
            <p:nvPicPr>
              <p:cNvPr id="27" name="Picture 8" descr="Rezultat iskanja slik za mobile devices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915216" y="1494510"/>
                <a:ext cx="5349344" cy="3230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" name="Skupina 27"/>
              <p:cNvGrpSpPr/>
              <p:nvPr/>
            </p:nvGrpSpPr>
            <p:grpSpPr>
              <a:xfrm>
                <a:off x="4674981" y="1792436"/>
                <a:ext cx="3999666" cy="2500109"/>
                <a:chOff x="4674981" y="1792436"/>
                <a:chExt cx="3999666" cy="2500109"/>
              </a:xfrm>
            </p:grpSpPr>
            <p:grpSp>
              <p:nvGrpSpPr>
                <p:cNvPr id="29" name="Skupina 28"/>
                <p:cNvGrpSpPr/>
                <p:nvPr/>
              </p:nvGrpSpPr>
              <p:grpSpPr>
                <a:xfrm>
                  <a:off x="4674981" y="1792436"/>
                  <a:ext cx="3999666" cy="2500109"/>
                  <a:chOff x="4678156" y="1792436"/>
                  <a:chExt cx="3999666" cy="2500109"/>
                </a:xfrm>
              </p:grpSpPr>
              <p:pic>
                <p:nvPicPr>
                  <p:cNvPr id="31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678156" y="1792436"/>
                    <a:ext cx="3999666" cy="211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419898" y="3573016"/>
                    <a:ext cx="3257377" cy="7195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678156" y="3833299"/>
                    <a:ext cx="865394" cy="459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0" name="Pravokotnik 29"/>
                <p:cNvSpPr/>
                <p:nvPr/>
              </p:nvSpPr>
              <p:spPr>
                <a:xfrm>
                  <a:off x="8323410" y="1840844"/>
                  <a:ext cx="288032" cy="4571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  <p:grpSp>
          <p:nvGrpSpPr>
            <p:cNvPr id="13" name="Skupina 12"/>
            <p:cNvGrpSpPr/>
            <p:nvPr/>
          </p:nvGrpSpPr>
          <p:grpSpPr>
            <a:xfrm>
              <a:off x="621943" y="1945389"/>
              <a:ext cx="2173098" cy="2779755"/>
              <a:chOff x="333911" y="2040174"/>
              <a:chExt cx="2173098" cy="2779755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769045" y="2308399"/>
                <a:ext cx="1707349" cy="2272729"/>
                <a:chOff x="769045" y="2308399"/>
                <a:chExt cx="1707349" cy="2272729"/>
              </a:xfrm>
            </p:grpSpPr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69045" y="2308399"/>
                  <a:ext cx="1707349" cy="1905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Pravokotnik 20"/>
                <p:cNvSpPr/>
                <p:nvPr/>
              </p:nvSpPr>
              <p:spPr>
                <a:xfrm>
                  <a:off x="2175290" y="2344787"/>
                  <a:ext cx="288032" cy="4571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83800" y="2914650"/>
                  <a:ext cx="1382325" cy="658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66552" y="3573487"/>
                  <a:ext cx="1409842" cy="3500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69046" y="4077072"/>
                  <a:ext cx="504924" cy="504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Pravokotnik 24"/>
                <p:cNvSpPr/>
                <p:nvPr/>
              </p:nvSpPr>
              <p:spPr>
                <a:xfrm>
                  <a:off x="1066552" y="3923531"/>
                  <a:ext cx="1409842" cy="657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pic>
              <p:nvPicPr>
                <p:cNvPr id="26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83815" y="3964955"/>
                  <a:ext cx="1382309" cy="616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" name="Picture 12" descr="Rezultat iskanja slik za ipad png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11" y="2040174"/>
                <a:ext cx="2173098" cy="2779755"/>
              </a:xfrm>
              <a:prstGeom prst="rect">
                <a:avLst/>
              </a:prstGeom>
              <a:noFill/>
              <a:effectLst>
                <a:reflection blurRad="6350" stA="150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Skupina 13"/>
            <p:cNvGrpSpPr/>
            <p:nvPr/>
          </p:nvGrpSpPr>
          <p:grpSpPr>
            <a:xfrm>
              <a:off x="2725100" y="2460228"/>
              <a:ext cx="1393675" cy="2386991"/>
              <a:chOff x="2981702" y="2612856"/>
              <a:chExt cx="1296144" cy="2219947"/>
            </a:xfrm>
          </p:grpSpPr>
          <p:pic>
            <p:nvPicPr>
              <p:cNvPr id="15" name="Picture 16"/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06664" y="3017804"/>
                <a:ext cx="846224" cy="1516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6"/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06664" y="3524820"/>
                <a:ext cx="846224" cy="97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5" descr="http://pngimg.com/upload/iphone_PNG5735.png"/>
              <p:cNvPicPr>
                <a:picLocks noChangeAspect="1" noChangeArrowheads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81702" y="2612856"/>
                <a:ext cx="1296144" cy="2219947"/>
              </a:xfrm>
              <a:prstGeom prst="rect">
                <a:avLst/>
              </a:prstGeom>
              <a:noFill/>
              <a:effectLst>
                <a:reflection blurRad="6350" stA="150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6" y="4261716"/>
            <a:ext cx="2190776" cy="21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08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79719"/>
            <a:ext cx="4536504" cy="252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8039" y="834400"/>
            <a:ext cx="7562471" cy="4514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326031" y="542056"/>
            <a:ext cx="7382593" cy="582688"/>
          </a:xfrm>
          <a:prstGeom prst="rect">
            <a:avLst/>
          </a:prstGeom>
          <a:ln>
            <a:solidFill>
              <a:srgbClr val="0061A5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i="1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Naloge in organiziranost AJPES</a:t>
            </a:r>
            <a:br>
              <a:rPr lang="sl-SI" sz="2800" b="1" i="1" dirty="0">
                <a:solidFill>
                  <a:srgbClr val="32A3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endParaRPr lang="sl-SI" sz="2800" b="1" i="1" dirty="0">
              <a:solidFill>
                <a:srgbClr val="32A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85751" y="1484784"/>
            <a:ext cx="7742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A. Javne storitve:</a:t>
            </a:r>
            <a:endParaRPr lang="sl-SI" sz="2000" b="1" dirty="0">
              <a:latin typeface="Calibri" panose="020F0502020204030204" pitchFamily="34" charset="0"/>
            </a:endParaRPr>
          </a:p>
          <a:p>
            <a:pPr lvl="1"/>
            <a:r>
              <a:rPr lang="sl-SI" sz="2000" dirty="0">
                <a:latin typeface="Calibri" panose="020F0502020204030204" pitchFamily="34" charset="0"/>
              </a:rPr>
              <a:t>1. Na</a:t>
            </a:r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</a:rPr>
              <a:t>loge točk VEM, vodenje Poslovnega registra Slovenije in drugih</a:t>
            </a:r>
          </a:p>
          <a:p>
            <a:pPr lvl="1"/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</a:rPr>
              <a:t>     registrov ter uradne objave podatkov</a:t>
            </a:r>
          </a:p>
          <a:p>
            <a:pPr lvl="1"/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</a:rPr>
              <a:t>2. Zbiranje, objavljanje in posredovanje letnih in drugih poročil</a:t>
            </a:r>
          </a:p>
          <a:p>
            <a:pPr lvl="1"/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</a:rPr>
              <a:t>3. Statistična raziskovanja in zbiranja podatkov</a:t>
            </a:r>
          </a:p>
          <a:p>
            <a:endParaRPr lang="sl-SI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B. Tržne storitve:</a:t>
            </a:r>
            <a:endParaRPr lang="sl-SI" sz="2000" b="1" dirty="0">
              <a:latin typeface="Calibri" panose="020F0502020204030204" pitchFamily="34" charset="0"/>
            </a:endParaRPr>
          </a:p>
          <a:p>
            <a:pPr lvl="1"/>
            <a:r>
              <a:rPr lang="sl-SI" sz="2000" dirty="0">
                <a:latin typeface="Calibri" panose="020F0502020204030204" pitchFamily="34" charset="0"/>
              </a:rPr>
              <a:t>1. </a:t>
            </a:r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</a:rPr>
              <a:t>Bonitetne in druge tržne storitve</a:t>
            </a:r>
          </a:p>
          <a:p>
            <a:pPr lvl="1"/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</a:rPr>
              <a:t>2. Izvajanje obveznega in prostovoljnega pobota</a:t>
            </a:r>
          </a:p>
          <a:p>
            <a:endParaRPr lang="sl-SI" sz="1000" dirty="0"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23" y="6012891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5" y="5966799"/>
            <a:ext cx="306687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197758"/>
            <a:ext cx="1524000" cy="5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1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289560" y="404664"/>
            <a:ext cx="8386896" cy="629965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i="1" u="sng" kern="1200" dirty="0">
                <a:solidFill>
                  <a:srgbClr val="006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Tehnični vidik povezanih informacij  in podatkov</a:t>
            </a:r>
          </a:p>
        </p:txBody>
      </p:sp>
      <p:sp>
        <p:nvSpPr>
          <p:cNvPr id="4" name="Magnetni disk 11"/>
          <p:cNvSpPr>
            <a:spLocks noChangeArrowheads="1"/>
          </p:cNvSpPr>
          <p:nvPr/>
        </p:nvSpPr>
        <p:spPr bwMode="auto">
          <a:xfrm>
            <a:off x="496176" y="1918488"/>
            <a:ext cx="996990" cy="1072217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altLang="sl-SI" sz="1000" b="1" dirty="0">
                <a:solidFill>
                  <a:schemeClr val="dk1"/>
                </a:solidFill>
                <a:latin typeface="+mn-lt"/>
                <a:cs typeface="+mn-cs"/>
              </a:rPr>
              <a:t>EVIDENCA DIGITALNIH POTRDIL </a:t>
            </a:r>
          </a:p>
        </p:txBody>
      </p:sp>
      <p:sp>
        <p:nvSpPr>
          <p:cNvPr id="5" name="Magnetni disk 1"/>
          <p:cNvSpPr>
            <a:spLocks noChangeArrowheads="1"/>
          </p:cNvSpPr>
          <p:nvPr/>
        </p:nvSpPr>
        <p:spPr bwMode="auto">
          <a:xfrm>
            <a:off x="2296680" y="3107499"/>
            <a:ext cx="1360773" cy="1471932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altLang="sl-SI" sz="1000" b="1" dirty="0"/>
          </a:p>
          <a:p>
            <a:pPr algn="ctr" defTabSz="829452">
              <a:spcBef>
                <a:spcPct val="50000"/>
              </a:spcBef>
            </a:pPr>
            <a:r>
              <a:rPr lang="sl-SI" altLang="sl-SI" sz="1000" b="1" dirty="0"/>
              <a:t>POSLOVNI REGISTER</a:t>
            </a:r>
          </a:p>
        </p:txBody>
      </p:sp>
      <p:sp>
        <p:nvSpPr>
          <p:cNvPr id="6" name="Magnetni disk 5"/>
          <p:cNvSpPr>
            <a:spLocks noChangeArrowheads="1"/>
          </p:cNvSpPr>
          <p:nvPr/>
        </p:nvSpPr>
        <p:spPr bwMode="auto">
          <a:xfrm>
            <a:off x="1610827" y="1128769"/>
            <a:ext cx="1035479" cy="1175169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altLang="sl-SI" sz="1000" b="1" dirty="0"/>
              <a:t>MREŽA EVROPSKIH POSLOVNIH REGISTROV</a:t>
            </a:r>
          </a:p>
        </p:txBody>
      </p:sp>
      <p:sp>
        <p:nvSpPr>
          <p:cNvPr id="7" name="Magnetni disk 7"/>
          <p:cNvSpPr>
            <a:spLocks noChangeArrowheads="1"/>
          </p:cNvSpPr>
          <p:nvPr/>
        </p:nvSpPr>
        <p:spPr bwMode="auto">
          <a:xfrm>
            <a:off x="2907015" y="1128769"/>
            <a:ext cx="1090640" cy="900532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altLang="sl-SI" sz="900" b="1" dirty="0"/>
              <a:t>REGISTER ZASTAVNIH PRAVIC NA PREMIČNINAH</a:t>
            </a:r>
          </a:p>
        </p:txBody>
      </p:sp>
      <p:sp>
        <p:nvSpPr>
          <p:cNvPr id="8" name="Magnetni disk 8"/>
          <p:cNvSpPr>
            <a:spLocks noChangeArrowheads="1"/>
          </p:cNvSpPr>
          <p:nvPr/>
        </p:nvSpPr>
        <p:spPr bwMode="auto">
          <a:xfrm>
            <a:off x="191921" y="5074307"/>
            <a:ext cx="1217990" cy="966753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altLang="sl-SI" sz="900" b="1" dirty="0"/>
              <a:t>REGISTER TRANSAKCIJSKIH RAČUNOV</a:t>
            </a:r>
          </a:p>
        </p:txBody>
      </p:sp>
      <p:sp>
        <p:nvSpPr>
          <p:cNvPr id="10" name="Diagram poteka: proces 40"/>
          <p:cNvSpPr>
            <a:spLocks noChangeArrowheads="1"/>
          </p:cNvSpPr>
          <p:nvPr/>
        </p:nvSpPr>
        <p:spPr bwMode="auto">
          <a:xfrm>
            <a:off x="463206" y="6092922"/>
            <a:ext cx="675420" cy="2272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 err="1">
                <a:latin typeface="+mn-lt"/>
              </a:rPr>
              <a:t>ZPlaSS</a:t>
            </a:r>
            <a:endParaRPr lang="sl-SI" altLang="sl-SI" sz="1100" b="1" dirty="0">
              <a:latin typeface="+mn-lt"/>
            </a:endParaRPr>
          </a:p>
        </p:txBody>
      </p:sp>
      <p:sp>
        <p:nvSpPr>
          <p:cNvPr id="11" name="Diagram poteka: proces 41"/>
          <p:cNvSpPr>
            <a:spLocks noChangeArrowheads="1"/>
          </p:cNvSpPr>
          <p:nvPr/>
        </p:nvSpPr>
        <p:spPr bwMode="auto">
          <a:xfrm>
            <a:off x="3453661" y="2053392"/>
            <a:ext cx="675420" cy="2272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15287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19859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24431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29003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sl-SI" altLang="sl-SI" sz="1100" b="1" dirty="0">
                <a:solidFill>
                  <a:schemeClr val="tx1"/>
                </a:solidFill>
                <a:latin typeface="+mn-lt"/>
              </a:rPr>
              <a:t>SPZ</a:t>
            </a:r>
          </a:p>
        </p:txBody>
      </p:sp>
      <p:sp>
        <p:nvSpPr>
          <p:cNvPr id="12" name="Diagram poteka: proces 25"/>
          <p:cNvSpPr>
            <a:spLocks noChangeArrowheads="1"/>
          </p:cNvSpPr>
          <p:nvPr/>
        </p:nvSpPr>
        <p:spPr bwMode="auto">
          <a:xfrm>
            <a:off x="2485696" y="4580422"/>
            <a:ext cx="1204333" cy="329701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>
                <a:latin typeface="+mn-lt"/>
              </a:rPr>
              <a:t>ZPRS-1, ZSReg</a:t>
            </a:r>
          </a:p>
        </p:txBody>
      </p:sp>
      <p:sp>
        <p:nvSpPr>
          <p:cNvPr id="13" name="Diagram poteka: proces 26"/>
          <p:cNvSpPr>
            <a:spLocks noChangeArrowheads="1"/>
          </p:cNvSpPr>
          <p:nvPr/>
        </p:nvSpPr>
        <p:spPr bwMode="auto">
          <a:xfrm>
            <a:off x="2050347" y="2272166"/>
            <a:ext cx="933669" cy="248594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>
                <a:latin typeface="+mn-lt"/>
              </a:rPr>
              <a:t>ZSReg</a:t>
            </a:r>
          </a:p>
        </p:txBody>
      </p:sp>
      <p:sp>
        <p:nvSpPr>
          <p:cNvPr id="14" name="Diagram poteka: proces 27"/>
          <p:cNvSpPr>
            <a:spLocks noChangeArrowheads="1"/>
          </p:cNvSpPr>
          <p:nvPr/>
        </p:nvSpPr>
        <p:spPr bwMode="auto">
          <a:xfrm>
            <a:off x="598569" y="3032604"/>
            <a:ext cx="792203" cy="2907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>
                <a:latin typeface="+mn-lt"/>
              </a:rPr>
              <a:t>ZPRS-1</a:t>
            </a:r>
          </a:p>
        </p:txBody>
      </p:sp>
      <p:sp>
        <p:nvSpPr>
          <p:cNvPr id="15" name="Magnetni disk 11"/>
          <p:cNvSpPr>
            <a:spLocks noChangeArrowheads="1"/>
          </p:cNvSpPr>
          <p:nvPr/>
        </p:nvSpPr>
        <p:spPr bwMode="auto">
          <a:xfrm>
            <a:off x="399402" y="3467268"/>
            <a:ext cx="954776" cy="1119926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altLang="sl-SI" sz="1000" b="1" dirty="0"/>
              <a:t>URADNE OBJAVE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100231" y="2636911"/>
            <a:ext cx="1173023" cy="1335653"/>
          </a:xfrm>
          <a:prstGeom prst="can">
            <a:avLst>
              <a:gd name="adj" fmla="val 26666"/>
            </a:avLst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000" b="1" dirty="0"/>
              <a:t>REGISTER FIZIČNIH OSEB, KI PROIZVAJAJO ELEKTRIČNO ENERGIJO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204324" y="5126050"/>
            <a:ext cx="1205544" cy="1194122"/>
          </a:xfrm>
          <a:prstGeom prst="can">
            <a:avLst>
              <a:gd name="adj" fmla="val 26666"/>
            </a:avLst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000" b="1" dirty="0"/>
              <a:t>POSAMEZNIKI, KI OPRAVLJAJO OSEBNO DOPOLNILNO DELO</a:t>
            </a:r>
          </a:p>
        </p:txBody>
      </p:sp>
      <p:sp>
        <p:nvSpPr>
          <p:cNvPr id="18" name="Diagram poteka: proces 41"/>
          <p:cNvSpPr>
            <a:spLocks noChangeArrowheads="1"/>
          </p:cNvSpPr>
          <p:nvPr/>
        </p:nvSpPr>
        <p:spPr bwMode="auto">
          <a:xfrm>
            <a:off x="6163533" y="3783791"/>
            <a:ext cx="534547" cy="18682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>
                <a:latin typeface="+mn-lt"/>
              </a:rPr>
              <a:t>EZ-1</a:t>
            </a:r>
          </a:p>
        </p:txBody>
      </p:sp>
      <p:sp>
        <p:nvSpPr>
          <p:cNvPr id="19" name="Diagram poteka: proces 41"/>
          <p:cNvSpPr>
            <a:spLocks noChangeArrowheads="1"/>
          </p:cNvSpPr>
          <p:nvPr/>
        </p:nvSpPr>
        <p:spPr bwMode="auto">
          <a:xfrm>
            <a:off x="3365954" y="6320172"/>
            <a:ext cx="942771" cy="241532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>
                <a:latin typeface="+mn-lt"/>
              </a:rPr>
              <a:t>ZPDZC-1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678124" y="2472651"/>
            <a:ext cx="1351076" cy="1036107"/>
          </a:xfrm>
          <a:prstGeom prst="can">
            <a:avLst>
              <a:gd name="adj" fmla="val 26666"/>
            </a:avLst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000" b="1" dirty="0"/>
              <a:t>ZAVEZANCI ZA INFORMACIJE JAVNEGA ZNAČAJA</a:t>
            </a:r>
          </a:p>
        </p:txBody>
      </p:sp>
      <p:sp>
        <p:nvSpPr>
          <p:cNvPr id="21" name="Magnetni disk 1"/>
          <p:cNvSpPr>
            <a:spLocks noChangeArrowheads="1"/>
          </p:cNvSpPr>
          <p:nvPr/>
        </p:nvSpPr>
        <p:spPr bwMode="auto">
          <a:xfrm>
            <a:off x="4249322" y="1128768"/>
            <a:ext cx="1851910" cy="982253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altLang="sl-SI" sz="1000" b="1" dirty="0"/>
          </a:p>
          <a:p>
            <a:pPr algn="ctr" defTabSz="829452">
              <a:spcBef>
                <a:spcPct val="50000"/>
              </a:spcBef>
            </a:pPr>
            <a:r>
              <a:rPr lang="sl-SI" altLang="sl-SI" sz="1000" b="1" dirty="0"/>
              <a:t>LETNA POROČILA</a:t>
            </a:r>
          </a:p>
        </p:txBody>
      </p:sp>
      <p:sp>
        <p:nvSpPr>
          <p:cNvPr id="22" name="Diagram poteka: proces 25"/>
          <p:cNvSpPr>
            <a:spLocks noChangeArrowheads="1"/>
          </p:cNvSpPr>
          <p:nvPr/>
        </p:nvSpPr>
        <p:spPr bwMode="auto">
          <a:xfrm>
            <a:off x="5150315" y="2104855"/>
            <a:ext cx="950917" cy="264144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>
                <a:latin typeface="+mn-lt"/>
              </a:rPr>
              <a:t>ZGD-1</a:t>
            </a:r>
          </a:p>
          <a:p>
            <a:pPr algn="ctr"/>
            <a:endParaRPr lang="sl-SI" altLang="sl-SI" sz="1100" b="1" dirty="0">
              <a:latin typeface="+mn-lt"/>
            </a:endParaRPr>
          </a:p>
        </p:txBody>
      </p:sp>
      <p:sp>
        <p:nvSpPr>
          <p:cNvPr id="23" name="Diagram poteka: proces 25"/>
          <p:cNvSpPr>
            <a:spLocks noChangeArrowheads="1"/>
          </p:cNvSpPr>
          <p:nvPr/>
        </p:nvSpPr>
        <p:spPr bwMode="auto">
          <a:xfrm>
            <a:off x="3888314" y="3508758"/>
            <a:ext cx="1204333" cy="23603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>
                <a:latin typeface="+mn-lt"/>
              </a:rPr>
              <a:t>ZDIJZ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807001" y="5306278"/>
            <a:ext cx="1069094" cy="1013894"/>
          </a:xfrm>
          <a:prstGeom prst="can">
            <a:avLst>
              <a:gd name="adj" fmla="val 26666"/>
            </a:avLst>
          </a:prstGeom>
          <a:solidFill>
            <a:srgbClr val="72A2E6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000" b="1" dirty="0"/>
              <a:t>REGISTER DEJANSKIH LASTNIKOV</a:t>
            </a:r>
          </a:p>
        </p:txBody>
      </p:sp>
      <p:sp>
        <p:nvSpPr>
          <p:cNvPr id="25" name="Diagram poteka: proces 25"/>
          <p:cNvSpPr>
            <a:spLocks noChangeArrowheads="1"/>
          </p:cNvSpPr>
          <p:nvPr/>
        </p:nvSpPr>
        <p:spPr bwMode="auto">
          <a:xfrm>
            <a:off x="6114222" y="6363013"/>
            <a:ext cx="787486" cy="20539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sz="1100" b="1" dirty="0"/>
              <a:t> ZPPDFT</a:t>
            </a:r>
            <a:endParaRPr lang="sl-SI" altLang="sl-SI" sz="1100" b="1" dirty="0">
              <a:latin typeface="+mn-lt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4490480" y="5389561"/>
            <a:ext cx="1282505" cy="1079922"/>
          </a:xfrm>
          <a:prstGeom prst="can">
            <a:avLst>
              <a:gd name="adj" fmla="val 26666"/>
            </a:avLst>
          </a:prstGeom>
          <a:solidFill>
            <a:srgbClr val="72A2E6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000" b="1" dirty="0"/>
              <a:t>REGISTER NASTANITVENIH OBJEKTOV</a:t>
            </a:r>
          </a:p>
        </p:txBody>
      </p:sp>
      <p:sp>
        <p:nvSpPr>
          <p:cNvPr id="27" name="Diagram poteka: proces 41"/>
          <p:cNvSpPr>
            <a:spLocks noChangeArrowheads="1"/>
          </p:cNvSpPr>
          <p:nvPr/>
        </p:nvSpPr>
        <p:spPr bwMode="auto">
          <a:xfrm>
            <a:off x="5108329" y="6475813"/>
            <a:ext cx="664656" cy="22850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>
                <a:latin typeface="+mn-lt"/>
              </a:rPr>
              <a:t>ZGos-1</a:t>
            </a:r>
          </a:p>
        </p:txBody>
      </p:sp>
      <p:cxnSp>
        <p:nvCxnSpPr>
          <p:cNvPr id="28" name="Raven povezovalnik 29"/>
          <p:cNvCxnSpPr>
            <a:cxnSpLocks noChangeShapeType="1"/>
          </p:cNvCxnSpPr>
          <p:nvPr/>
        </p:nvCxnSpPr>
        <p:spPr bwMode="auto">
          <a:xfrm>
            <a:off x="1493166" y="2783705"/>
            <a:ext cx="781240" cy="55333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aven povezovalnik 31"/>
          <p:cNvCxnSpPr>
            <a:cxnSpLocks noChangeShapeType="1"/>
            <a:stCxn id="6" idx="3"/>
          </p:cNvCxnSpPr>
          <p:nvPr/>
        </p:nvCxnSpPr>
        <p:spPr bwMode="auto">
          <a:xfrm>
            <a:off x="2128567" y="2303938"/>
            <a:ext cx="363430" cy="86511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aven povezovalnik 33"/>
          <p:cNvCxnSpPr>
            <a:cxnSpLocks noChangeShapeType="1"/>
          </p:cNvCxnSpPr>
          <p:nvPr/>
        </p:nvCxnSpPr>
        <p:spPr bwMode="auto">
          <a:xfrm flipV="1">
            <a:off x="3065585" y="1918488"/>
            <a:ext cx="1183737" cy="119677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aven povezovalnik 35"/>
          <p:cNvCxnSpPr>
            <a:cxnSpLocks noChangeShapeType="1"/>
            <a:stCxn id="7" idx="3"/>
          </p:cNvCxnSpPr>
          <p:nvPr/>
        </p:nvCxnSpPr>
        <p:spPr bwMode="auto">
          <a:xfrm flipH="1">
            <a:off x="2888347" y="2029301"/>
            <a:ext cx="563988" cy="108596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aven povezovalnik 37"/>
          <p:cNvCxnSpPr>
            <a:cxnSpLocks noChangeShapeType="1"/>
          </p:cNvCxnSpPr>
          <p:nvPr/>
        </p:nvCxnSpPr>
        <p:spPr bwMode="auto">
          <a:xfrm flipV="1">
            <a:off x="1362974" y="3879169"/>
            <a:ext cx="911428" cy="13133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aven povezovalnik 41"/>
          <p:cNvCxnSpPr>
            <a:cxnSpLocks noChangeShapeType="1"/>
            <a:endCxn id="79" idx="2"/>
          </p:cNvCxnSpPr>
          <p:nvPr/>
        </p:nvCxnSpPr>
        <p:spPr bwMode="auto">
          <a:xfrm flipH="1">
            <a:off x="966032" y="4437112"/>
            <a:ext cx="1386790" cy="6353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aven povezovalnik 46"/>
          <p:cNvCxnSpPr>
            <a:cxnSpLocks noChangeShapeType="1"/>
            <a:endCxn id="26" idx="1"/>
          </p:cNvCxnSpPr>
          <p:nvPr/>
        </p:nvCxnSpPr>
        <p:spPr bwMode="auto">
          <a:xfrm>
            <a:off x="3594426" y="4440516"/>
            <a:ext cx="1537307" cy="94904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aven povezovalnik 56"/>
          <p:cNvCxnSpPr>
            <a:cxnSpLocks noChangeShapeType="1"/>
          </p:cNvCxnSpPr>
          <p:nvPr/>
        </p:nvCxnSpPr>
        <p:spPr bwMode="auto">
          <a:xfrm>
            <a:off x="3550858" y="4428995"/>
            <a:ext cx="2222127" cy="952449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Magnetni disk 11"/>
          <p:cNvSpPr>
            <a:spLocks noChangeArrowheads="1"/>
          </p:cNvSpPr>
          <p:nvPr/>
        </p:nvSpPr>
        <p:spPr bwMode="auto">
          <a:xfrm>
            <a:off x="1574663" y="5055831"/>
            <a:ext cx="1502061" cy="1119926"/>
          </a:xfrm>
          <a:prstGeom prst="flowChartMagneticDisk">
            <a:avLst/>
          </a:prstGeom>
          <a:solidFill>
            <a:srgbClr val="99CC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altLang="sl-SI" sz="1000" b="1" dirty="0"/>
              <a:t>VPISNIK PROSTOVOLJSKIH ORGANIZACIJ</a:t>
            </a:r>
          </a:p>
        </p:txBody>
      </p:sp>
      <p:sp>
        <p:nvSpPr>
          <p:cNvPr id="39" name="Diagram poteka: proces 40"/>
          <p:cNvSpPr>
            <a:spLocks noChangeArrowheads="1"/>
          </p:cNvSpPr>
          <p:nvPr/>
        </p:nvSpPr>
        <p:spPr bwMode="auto">
          <a:xfrm>
            <a:off x="2015112" y="6231588"/>
            <a:ext cx="675420" cy="2272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l-SI" altLang="sl-SI" sz="1100" b="1" dirty="0" err="1">
                <a:latin typeface="+mn-lt"/>
              </a:rPr>
              <a:t>ZProst</a:t>
            </a:r>
            <a:endParaRPr lang="sl-SI" altLang="sl-SI" sz="1100" b="1" dirty="0">
              <a:latin typeface="+mn-lt"/>
            </a:endParaRPr>
          </a:p>
        </p:txBody>
      </p:sp>
      <p:cxnSp>
        <p:nvCxnSpPr>
          <p:cNvPr id="40" name="Raven povezovalnik 22"/>
          <p:cNvCxnSpPr>
            <a:cxnSpLocks noChangeShapeType="1"/>
            <a:endCxn id="38" idx="1"/>
          </p:cNvCxnSpPr>
          <p:nvPr/>
        </p:nvCxnSpPr>
        <p:spPr bwMode="auto">
          <a:xfrm flipH="1">
            <a:off x="2325694" y="4541649"/>
            <a:ext cx="191487" cy="51418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Diagram poteka: proces 24"/>
          <p:cNvSpPr>
            <a:spLocks noChangeArrowheads="1"/>
          </p:cNvSpPr>
          <p:nvPr/>
        </p:nvSpPr>
        <p:spPr bwMode="auto">
          <a:xfrm>
            <a:off x="150132" y="4618615"/>
            <a:ext cx="1631799" cy="453824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15287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19859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24431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2900363" indent="-211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sl-SI" altLang="sl-SI" sz="1100" b="1" dirty="0">
                <a:solidFill>
                  <a:schemeClr val="tx1"/>
                </a:solidFill>
                <a:latin typeface="+mn-lt"/>
              </a:rPr>
              <a:t>ZSReg</a:t>
            </a:r>
            <a:r>
              <a:rPr lang="sl-SI" altLang="sl-SI" sz="1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sl-SI" altLang="sl-SI" sz="1100" b="1" dirty="0">
                <a:solidFill>
                  <a:schemeClr val="tx1"/>
                </a:solidFill>
                <a:latin typeface="+mn-lt"/>
              </a:rPr>
              <a:t>ZFPPIPP</a:t>
            </a:r>
            <a:r>
              <a:rPr lang="sl-SI" altLang="sl-SI" sz="12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sl-SI" altLang="sl-SI" sz="1100" b="1" dirty="0">
                <a:solidFill>
                  <a:schemeClr val="tx1"/>
                </a:solidFill>
                <a:latin typeface="+mn-lt"/>
              </a:rPr>
              <a:t>ZGD-1</a:t>
            </a:r>
          </a:p>
        </p:txBody>
      </p:sp>
      <p:cxnSp>
        <p:nvCxnSpPr>
          <p:cNvPr id="85" name="Raven povezovalnik 84"/>
          <p:cNvCxnSpPr/>
          <p:nvPr/>
        </p:nvCxnSpPr>
        <p:spPr>
          <a:xfrm>
            <a:off x="3401833" y="4541649"/>
            <a:ext cx="245221" cy="5844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/>
          <p:cNvCxnSpPr>
            <a:stCxn id="20" idx="2"/>
          </p:cNvCxnSpPr>
          <p:nvPr/>
        </p:nvCxnSpPr>
        <p:spPr bwMode="auto">
          <a:xfrm flipH="1">
            <a:off x="3401833" y="2990705"/>
            <a:ext cx="276291" cy="178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Raven povezovalnik 52"/>
          <p:cNvCxnSpPr>
            <a:endCxn id="5" idx="4"/>
          </p:cNvCxnSpPr>
          <p:nvPr/>
        </p:nvCxnSpPr>
        <p:spPr bwMode="auto">
          <a:xfrm flipH="1">
            <a:off x="3657453" y="3780806"/>
            <a:ext cx="1435194" cy="62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Pravokotnik 62"/>
          <p:cNvSpPr/>
          <p:nvPr/>
        </p:nvSpPr>
        <p:spPr bwMode="auto">
          <a:xfrm>
            <a:off x="6507965" y="1202599"/>
            <a:ext cx="1907597" cy="7158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sz="1200" dirty="0">
              <a:latin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sz="1200" dirty="0">
                <a:latin typeface="Times New Roman" pitchFamily="18" charset="0"/>
              </a:rPr>
              <a:t>Mednarodni finančni identifikator </a:t>
            </a:r>
            <a:r>
              <a:rPr lang="sl-SI" sz="1200" b="1" dirty="0">
                <a:latin typeface="Times New Roman" pitchFamily="18" charset="0"/>
              </a:rPr>
              <a:t>LEI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Magnetni disk 11"/>
          <p:cNvSpPr>
            <a:spLocks noChangeArrowheads="1"/>
          </p:cNvSpPr>
          <p:nvPr/>
        </p:nvSpPr>
        <p:spPr bwMode="auto">
          <a:xfrm>
            <a:off x="6693692" y="4141766"/>
            <a:ext cx="1478708" cy="130345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000" b="1" dirty="0"/>
              <a:t>Sistem povezovanje poslovnih registrov EU </a:t>
            </a:r>
          </a:p>
          <a:p>
            <a:pPr algn="ctr" defTabSz="829452">
              <a:spcBef>
                <a:spcPct val="50000"/>
              </a:spcBef>
            </a:pPr>
            <a:r>
              <a:rPr lang="sl-SI" altLang="sl-SI" sz="1000" b="1" dirty="0">
                <a:solidFill>
                  <a:schemeClr val="tx1"/>
                </a:solidFill>
              </a:rPr>
              <a:t>(BRIS)</a:t>
            </a:r>
          </a:p>
        </p:txBody>
      </p:sp>
      <p:sp>
        <p:nvSpPr>
          <p:cNvPr id="44" name="Magnetni disk 11"/>
          <p:cNvSpPr>
            <a:spLocks noChangeArrowheads="1"/>
          </p:cNvSpPr>
          <p:nvPr/>
        </p:nvSpPr>
        <p:spPr bwMode="auto">
          <a:xfrm>
            <a:off x="6693692" y="2852936"/>
            <a:ext cx="1478708" cy="1225892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altLang="sl-SI" sz="1000" b="1" dirty="0">
                <a:solidFill>
                  <a:schemeClr val="tx1"/>
                </a:solidFill>
              </a:rPr>
              <a:t>Evropski poslovni register</a:t>
            </a:r>
          </a:p>
          <a:p>
            <a:pPr algn="ctr" defTabSz="829452">
              <a:spcBef>
                <a:spcPct val="50000"/>
              </a:spcBef>
            </a:pPr>
            <a:r>
              <a:rPr lang="sl-SI" altLang="sl-SI" sz="1000" b="1" dirty="0">
                <a:solidFill>
                  <a:schemeClr val="tx1"/>
                </a:solidFill>
              </a:rPr>
              <a:t>(EBR)</a:t>
            </a:r>
          </a:p>
        </p:txBody>
      </p:sp>
      <p:sp>
        <p:nvSpPr>
          <p:cNvPr id="54" name="PoljeZBesedilom 53"/>
          <p:cNvSpPr txBox="1"/>
          <p:nvPr/>
        </p:nvSpPr>
        <p:spPr>
          <a:xfrm>
            <a:off x="7433046" y="5489255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 err="1"/>
              <a:t>ZSreg</a:t>
            </a:r>
            <a:endParaRPr lang="sl-SI" sz="1100" b="1" dirty="0"/>
          </a:p>
        </p:txBody>
      </p:sp>
      <p:cxnSp>
        <p:nvCxnSpPr>
          <p:cNvPr id="56" name="Raven puščični povezovalnik 55"/>
          <p:cNvCxnSpPr/>
          <p:nvPr/>
        </p:nvCxnSpPr>
        <p:spPr>
          <a:xfrm flipV="1">
            <a:off x="3657453" y="3944835"/>
            <a:ext cx="3040627" cy="196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puščični povezovalnik 58"/>
          <p:cNvCxnSpPr>
            <a:endCxn id="43" idx="2"/>
          </p:cNvCxnSpPr>
          <p:nvPr/>
        </p:nvCxnSpPr>
        <p:spPr>
          <a:xfrm>
            <a:off x="3657453" y="4141766"/>
            <a:ext cx="3036239" cy="651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avokotnik 46"/>
          <p:cNvSpPr/>
          <p:nvPr/>
        </p:nvSpPr>
        <p:spPr bwMode="auto">
          <a:xfrm>
            <a:off x="6513574" y="2038518"/>
            <a:ext cx="1907597" cy="7158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l-SI" sz="1200" dirty="0">
              <a:latin typeface="Times New Roman" pitchFamily="18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sz="1200" b="1" dirty="0">
                <a:latin typeface="Times New Roman" pitchFamily="18" charset="0"/>
              </a:rPr>
              <a:t>FI-PO, </a:t>
            </a:r>
            <a:r>
              <a:rPr lang="sl-SI" sz="1200" b="1" dirty="0" err="1">
                <a:latin typeface="Times New Roman" pitchFamily="18" charset="0"/>
              </a:rPr>
              <a:t>proFI</a:t>
            </a:r>
            <a:r>
              <a:rPr lang="sl-SI" sz="1200" b="1" dirty="0">
                <a:latin typeface="Times New Roman" pitchFamily="18" charset="0"/>
              </a:rPr>
              <a:t>-PO, Bonitete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1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416824" cy="576064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400" b="1" i="1" dirty="0">
                <a:cs typeface="Calibri" panose="020F0502020204030204" pitchFamily="34" charset="0"/>
              </a:rPr>
              <a:t>Poslovni register Slovenije (PRS)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96752"/>
            <a:ext cx="7344816" cy="4104456"/>
          </a:xfrm>
        </p:spPr>
        <p:txBody>
          <a:bodyPr/>
          <a:lstStyle/>
          <a:p>
            <a:pPr marL="0" lvl="0" indent="0">
              <a:buNone/>
            </a:pPr>
            <a:r>
              <a:rPr lang="sl-SI" sz="2000" dirty="0"/>
              <a:t>- e-podpisan izpisek iz PRS v </a:t>
            </a:r>
            <a:r>
              <a:rPr lang="sl-SI" sz="2000" dirty="0" err="1"/>
              <a:t>pdf</a:t>
            </a:r>
            <a:endParaRPr lang="sl-SI" sz="2000" dirty="0"/>
          </a:p>
          <a:p>
            <a:pPr marL="0" lvl="0" indent="0">
              <a:buNone/>
            </a:pPr>
            <a:r>
              <a:rPr lang="sl-SI" sz="2000" dirty="0"/>
              <a:t>- preverjanje ustanoviteljev, zastopnikov in članov nadzornega organa</a:t>
            </a:r>
          </a:p>
        </p:txBody>
      </p:sp>
      <p:pic>
        <p:nvPicPr>
          <p:cNvPr id="1026" name="Slika 2" descr="cid:image001.png@01D4E3B4.55AFA5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9437"/>
            <a:ext cx="7128792" cy="43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16824" cy="576063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400" i="1" dirty="0"/>
              <a:t>Register zastavnih pravic in premičnin (RZPP)</a:t>
            </a:r>
            <a:br>
              <a:rPr lang="sl-SI" sz="2400" i="1" dirty="0"/>
            </a:br>
            <a:endParaRPr lang="sl-SI" sz="2400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980728"/>
            <a:ext cx="7272809" cy="5208811"/>
          </a:xfrm>
        </p:spPr>
        <p:txBody>
          <a:bodyPr/>
          <a:lstStyle/>
          <a:p>
            <a:pPr lvl="0"/>
            <a:r>
              <a:rPr lang="sl-SI" sz="2000" dirty="0"/>
              <a:t>Preverjanje zastavljenih premičnin z identifikacijsko številko premičnine (številka šasije – VIN, identifikacijski znak – oprema, zaloga, živina)</a:t>
            </a:r>
          </a:p>
          <a:p>
            <a:r>
              <a:rPr lang="sl-SI" sz="2000" dirty="0"/>
              <a:t>Preverjanje zastavljenih premičnin po poslovnih subjektih (matična, davčna številka)</a:t>
            </a:r>
          </a:p>
          <a:p>
            <a:pPr lvl="0"/>
            <a:endParaRPr lang="sl-SI" sz="2000" dirty="0"/>
          </a:p>
          <a:p>
            <a:endParaRPr lang="sl-SI" sz="20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712879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128118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7848872" cy="576064"/>
          </a:xfrm>
          <a:ln>
            <a:solidFill>
              <a:srgbClr val="0061A5"/>
            </a:solidFill>
          </a:ln>
        </p:spPr>
        <p:txBody>
          <a:bodyPr/>
          <a:lstStyle/>
          <a:p>
            <a:r>
              <a:rPr lang="sl-SI" sz="2400" dirty="0"/>
              <a:t>Register transakcijskih računov (RTR)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24744"/>
            <a:ext cx="7848872" cy="5208811"/>
          </a:xfrm>
        </p:spPr>
        <p:txBody>
          <a:bodyPr/>
          <a:lstStyle/>
          <a:p>
            <a:pPr lvl="0"/>
            <a:r>
              <a:rPr lang="sl-SI" sz="2000" dirty="0"/>
              <a:t>Vir podatkov: banke, Banka Slovenije ter Uprava Republike Slovenije za javna plačila</a:t>
            </a:r>
          </a:p>
          <a:p>
            <a:r>
              <a:rPr lang="sl-SI" sz="2000" dirty="0"/>
              <a:t>Osveževanje: sproti (on-line). Pravilnost zagotovljena tudi s povezavo RTR s centralnim registrom prebivalstva, davčnim registrom in Poslovnim registrom Slovenije</a:t>
            </a:r>
          </a:p>
          <a:p>
            <a:pPr lvl="0"/>
            <a:endParaRPr lang="sl-SI" sz="2000" dirty="0"/>
          </a:p>
          <a:p>
            <a:endParaRPr lang="sl-SI" sz="20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9496"/>
            <a:ext cx="6984776" cy="365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609599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14_Default Design">
  <a:themeElements>
    <a:clrScheme name="1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1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06B91E10C9884799152A808CEFAEB2" ma:contentTypeVersion="1" ma:contentTypeDescription="Ustvari nov dokument." ma:contentTypeScope="" ma:versionID="3cf7c3a864a5c6e78212e9058d671fed">
  <xsd:schema xmlns:xsd="http://www.w3.org/2001/XMLSchema" xmlns:xs="http://www.w3.org/2001/XMLSchema" xmlns:p="http://schemas.microsoft.com/office/2006/metadata/properties" xmlns:ns1="da7427d8-fc65-4a91-b243-8b4b496ef0af" xmlns:ns3="a55dc451-937a-47a7-95da-4af4a96d5986" targetNamespace="http://schemas.microsoft.com/office/2006/metadata/properties" ma:root="true" ma:fieldsID="7594ce650cce8198329605bcbd49e1ab" ns1:_="" ns3:_="">
    <xsd:import namespace="da7427d8-fc65-4a91-b243-8b4b496ef0af"/>
    <xsd:import namespace="a55dc451-937a-47a7-95da-4af4a96d5986"/>
    <xsd:element name="properties">
      <xsd:complexType>
        <xsd:sequence>
          <xsd:element name="documentManagement">
            <xsd:complexType>
              <xsd:all>
                <xsd:element ref="ns1:Dogodek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427d8-fc65-4a91-b243-8b4b496ef0af" elementFormDefault="qualified">
    <xsd:import namespace="http://schemas.microsoft.com/office/2006/documentManagement/types"/>
    <xsd:import namespace="http://schemas.microsoft.com/office/infopath/2007/PartnerControls"/>
    <xsd:element name="Dogodek" ma:index="0" nillable="true" ma:displayName="Dogodek" ma:internalName="Dogodek">
      <xsd:simpleType>
        <xsd:restriction base="dms:Text">
          <xsd:maxLength value="7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c451-937a-47a7-95da-4af4a96d598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rednost ID-ja dokumenta" ma:description="Vrednost ID-ja dokumenta, dodeljenega temu elementu." ma:internalName="_dlc_DocId" ma:readOnly="true">
      <xsd:simpleType>
        <xsd:restriction base="dms:Text"/>
      </xsd:simpleType>
    </xsd:element>
    <xsd:element name="_dlc_DocIdUrl" ma:index="10" nillable="true" ma:displayName="ID dokumenta" ma:description="Trajna povezava do tega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" ma:displayName="Vrsta vsebine"/>
        <xsd:element ref="dc:title" minOccurs="0" maxOccurs="1" ma:index="2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55dc451-937a-47a7-95da-4af4a96d5986">5ZMNEFAUS7KH-420-173</_dlc_DocId>
    <_dlc_DocIdUrl xmlns="a55dc451-937a-47a7-95da-4af4a96d5986">
      <Url>http://ajda2/Razno/Dogodki/_layouts/DocIdRedir.aspx?ID=5ZMNEFAUS7KH-420-173</Url>
      <Description>5ZMNEFAUS7KH-420-173</Description>
    </_dlc_DocIdUrl>
    <Dogodek xmlns="da7427d8-fc65-4a91-b243-8b4b496ef0af">09 Eurostat</Dogodek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F65E482-3F14-4A1A-B953-E402993DF0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A651D-ADCB-45A1-B765-44A3F47A5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427d8-fc65-4a91-b243-8b4b496ef0af"/>
    <ds:schemaRef ds:uri="a55dc451-937a-47a7-95da-4af4a96d59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5BDE2E-BBBB-46BF-A69A-9DD8765863C6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a55dc451-937a-47a7-95da-4af4a96d5986"/>
    <ds:schemaRef ds:uri="da7427d8-fc65-4a91-b243-8b4b496ef0af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CA3AC1D-ADCB-4109-A957-A1530290DF9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8601</TotalTime>
  <Words>706</Words>
  <Application>Microsoft Office PowerPoint</Application>
  <PresentationFormat>Diaprojekcija na zaslonu (4:3)</PresentationFormat>
  <Paragraphs>154</Paragraphs>
  <Slides>22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22</vt:i4>
      </vt:variant>
    </vt:vector>
  </HeadingPairs>
  <TitlesOfParts>
    <vt:vector size="34" baseType="lpstr">
      <vt:lpstr>Arial</vt:lpstr>
      <vt:lpstr>Calibri</vt:lpstr>
      <vt:lpstr>Myriad Pro</vt:lpstr>
      <vt:lpstr>Open sens</vt:lpstr>
      <vt:lpstr>Tahoma</vt:lpstr>
      <vt:lpstr>Times New Roman</vt:lpstr>
      <vt:lpstr>Wingdings</vt:lpstr>
      <vt:lpstr>14_Default Design</vt:lpstr>
      <vt:lpstr>12_Default Design</vt:lpstr>
      <vt:lpstr>Tema1</vt:lpstr>
      <vt:lpstr>1_Tema1</vt:lpstr>
      <vt:lpstr>2_Tema1</vt:lpstr>
      <vt:lpstr>PowerPointova predstavitev</vt:lpstr>
      <vt:lpstr>Uporabnikova dilema v digitalni dobi</vt:lpstr>
      <vt:lpstr>Zaupanje - celovitost - zanesljivost</vt:lpstr>
      <vt:lpstr>PowerPointova predstavitev</vt:lpstr>
      <vt:lpstr>PowerPointova predstavitev</vt:lpstr>
      <vt:lpstr>PowerPointova predstavitev</vt:lpstr>
      <vt:lpstr>Poslovni register Slovenije (PRS)</vt:lpstr>
      <vt:lpstr>Register zastavnih pravic in premičnin (RZPP) </vt:lpstr>
      <vt:lpstr>Register transakcijskih računov (RTR)</vt:lpstr>
      <vt:lpstr>PowerPointova predstavitev</vt:lpstr>
      <vt:lpstr>Preverjanje objav v e-Objave</vt:lpstr>
      <vt:lpstr>Letna poročila (JOLP)</vt:lpstr>
      <vt:lpstr>Ocena poslovnega partnerja - primer</vt:lpstr>
      <vt:lpstr>THERMANA D.D. – ključni podatki</vt:lpstr>
      <vt:lpstr>Uporaba finančnega pomočnika FI-PO</vt:lpstr>
      <vt:lpstr>Napredno povezovanje parametrov</vt:lpstr>
      <vt:lpstr>PowerPointova predstavitev</vt:lpstr>
      <vt:lpstr>PowerPointova predstavitev</vt:lpstr>
      <vt:lpstr>Preverjanje tujih poslovnih partnerjev – e-justice </vt:lpstr>
      <vt:lpstr>Mreža Evropskih poslovnih registrov (EBR)  </vt:lpstr>
      <vt:lpstr>Pridobitev LEI – za koga in zakaj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Valerija Ažman</dc:creator>
  <cp:lastModifiedBy>Lidija Flajs</cp:lastModifiedBy>
  <cp:revision>612</cp:revision>
  <cp:lastPrinted>2017-05-04T11:09:44Z</cp:lastPrinted>
  <dcterms:created xsi:type="dcterms:W3CDTF">2012-10-29T13:10:00Z</dcterms:created>
  <dcterms:modified xsi:type="dcterms:W3CDTF">2019-04-01T05:52:19Z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0x0101009A06B91E10C9884799152A808CEFAEB2</vt:lpwstr>
  </property>
  <property fmtid="{D5CDD505-2E9C-101B-9397-08002B2CF9AE}" pid="3" name="_dlc_DocIdItemGuid">
    <vt:lpwstr>96412dd5-39cc-48fa-9cb1-eb24dbdcaaf0</vt:lpwstr>
  </property>
</Properties>
</file>